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4"/>
  </p:notesMasterIdLst>
  <p:sldIdLst>
    <p:sldId id="256" r:id="rId2"/>
    <p:sldId id="286" r:id="rId3"/>
    <p:sldId id="258" r:id="rId4"/>
    <p:sldId id="259" r:id="rId5"/>
    <p:sldId id="260" r:id="rId6"/>
    <p:sldId id="268" r:id="rId7"/>
    <p:sldId id="269" r:id="rId8"/>
    <p:sldId id="270" r:id="rId9"/>
    <p:sldId id="265" r:id="rId10"/>
    <p:sldId id="272" r:id="rId11"/>
    <p:sldId id="288" r:id="rId12"/>
    <p:sldId id="273" r:id="rId13"/>
    <p:sldId id="274" r:id="rId14"/>
    <p:sldId id="266" r:id="rId15"/>
    <p:sldId id="276" r:id="rId16"/>
    <p:sldId id="285" r:id="rId17"/>
    <p:sldId id="282" r:id="rId18"/>
    <p:sldId id="277" r:id="rId19"/>
    <p:sldId id="267" r:id="rId20"/>
    <p:sldId id="278" r:id="rId21"/>
    <p:sldId id="280" r:id="rId22"/>
    <p:sldId id="264" r:id="rId23"/>
  </p:sldIdLst>
  <p:sldSz cx="9144000" cy="5143500" type="screen16x9"/>
  <p:notesSz cx="6858000" cy="9144000"/>
  <p:embeddedFontLst>
    <p:embeddedFont>
      <p:font typeface="Lexend Deca" panose="020B0604020202020204" charset="0"/>
      <p:regular r:id="rId25"/>
      <p:bold r:id="rId26"/>
    </p:embeddedFont>
    <p:embeddedFont>
      <p:font typeface="Lexend Deca Medium" panose="020B0604020202020204" charset="0"/>
      <p:regular r:id="rId27"/>
      <p:bold r:id="rId28"/>
    </p:embeddedFont>
    <p:embeddedFont>
      <p:font typeface="Metrophobic" panose="020B0604020202020204" charset="0"/>
      <p:regular r:id="rId29"/>
    </p:embeddedFont>
    <p:embeddedFont>
      <p:font typeface="PT Sans" panose="020B0503020203020204" pitchFamily="34" charset="0"/>
      <p:regular r:id="rId30"/>
      <p:bold r:id="rId31"/>
      <p:italic r:id="rId32"/>
      <p:boldItalic r:id="rId33"/>
    </p:embeddedFont>
    <p:embeddedFont>
      <p:font typeface="Segoe UI" panose="020B0502040204020203"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CE5B0C9-411D-494A-85E1-EE6F13014B36}">
  <a:tblStyle styleId="{9CE5B0C9-411D-494A-85E1-EE6F13014B3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66"/>
    <p:restoredTop sz="94678"/>
  </p:normalViewPr>
  <p:slideViewPr>
    <p:cSldViewPr snapToGrid="0">
      <p:cViewPr varScale="1">
        <p:scale>
          <a:sx n="142" d="100"/>
          <a:sy n="142" d="100"/>
        </p:scale>
        <p:origin x="75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presProps" Target="presProps.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410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a:extLst>
            <a:ext uri="{FF2B5EF4-FFF2-40B4-BE49-F238E27FC236}">
              <a16:creationId xmlns:a16="http://schemas.microsoft.com/office/drawing/2014/main" id="{3107A65D-98AE-EBC1-2B0B-6542F91FF30B}"/>
            </a:ext>
          </a:extLst>
        </p:cNvPr>
        <p:cNvGrpSpPr/>
        <p:nvPr/>
      </p:nvGrpSpPr>
      <p:grpSpPr>
        <a:xfrm>
          <a:off x="0" y="0"/>
          <a:ext cx="0" cy="0"/>
          <a:chOff x="0" y="0"/>
          <a:chExt cx="0" cy="0"/>
        </a:xfrm>
      </p:grpSpPr>
      <p:sp>
        <p:nvSpPr>
          <p:cNvPr id="398" name="Google Shape;398;g11d64e80a0f_0_145:notes">
            <a:extLst>
              <a:ext uri="{FF2B5EF4-FFF2-40B4-BE49-F238E27FC236}">
                <a16:creationId xmlns:a16="http://schemas.microsoft.com/office/drawing/2014/main" id="{864C1190-9522-7861-BA48-79DA49CF74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a:extLst>
              <a:ext uri="{FF2B5EF4-FFF2-40B4-BE49-F238E27FC236}">
                <a16:creationId xmlns:a16="http://schemas.microsoft.com/office/drawing/2014/main" id="{7CABA556-169A-C39D-F0AF-853D9E2FF4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5179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86352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82623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1d64e80a0f_0_28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1d64e80a0f_0_28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8947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59820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6163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92681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641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1d64e80a0f_0_28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1d64e80a0f_0_28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9902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a:extLst>
            <a:ext uri="{FF2B5EF4-FFF2-40B4-BE49-F238E27FC236}">
              <a16:creationId xmlns:a16="http://schemas.microsoft.com/office/drawing/2014/main" id="{D54E3526-8BF4-C854-2534-478BB297C6D2}"/>
            </a:ext>
          </a:extLst>
        </p:cNvPr>
        <p:cNvGrpSpPr/>
        <p:nvPr/>
      </p:nvGrpSpPr>
      <p:grpSpPr>
        <a:xfrm>
          <a:off x="0" y="0"/>
          <a:ext cx="0" cy="0"/>
          <a:chOff x="0" y="0"/>
          <a:chExt cx="0" cy="0"/>
        </a:xfrm>
      </p:grpSpPr>
      <p:sp>
        <p:nvSpPr>
          <p:cNvPr id="195" name="Google Shape;195;p:notes">
            <a:extLst>
              <a:ext uri="{FF2B5EF4-FFF2-40B4-BE49-F238E27FC236}">
                <a16:creationId xmlns:a16="http://schemas.microsoft.com/office/drawing/2014/main" id="{6B06B5BB-13CA-F5C7-2EB2-81A013AE03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p:notes">
            <a:extLst>
              <a:ext uri="{FF2B5EF4-FFF2-40B4-BE49-F238E27FC236}">
                <a16:creationId xmlns:a16="http://schemas.microsoft.com/office/drawing/2014/main" id="{A593B0FB-2D1F-9873-A1CC-8D04639584E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8394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19893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04347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11d64e80a0f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11d64e80a0f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1a27d40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1a27d40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1d64e80a0f_0_28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1d64e80a0f_0_28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54367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0469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1367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1d64e80a0f_0_28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1d64e80a0f_0_28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7816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2321700" y="1104000"/>
            <a:ext cx="6102300" cy="2172300"/>
          </a:xfrm>
          <a:prstGeom prst="rect">
            <a:avLst/>
          </a:prstGeom>
        </p:spPr>
        <p:txBody>
          <a:bodyPr spcFirstLastPara="1" wrap="square" lIns="91425" tIns="0" rIns="91425" bIns="0" anchor="b"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21700" y="3313225"/>
            <a:ext cx="4764300" cy="482100"/>
          </a:xfrm>
          <a:prstGeom prst="rect">
            <a:avLst/>
          </a:prstGeom>
        </p:spPr>
        <p:txBody>
          <a:bodyPr spcFirstLastPara="1" wrap="square" lIns="91425" tIns="0" rIns="91425" bIns="0" anchor="t" anchorCtr="0">
            <a:noAutofit/>
          </a:bodyPr>
          <a:lstStyle>
            <a:lvl1pPr lvl="0">
              <a:lnSpc>
                <a:spcPct val="100000"/>
              </a:lnSpc>
              <a:spcBef>
                <a:spcPts val="0"/>
              </a:spcBef>
              <a:spcAft>
                <a:spcPts val="0"/>
              </a:spcAft>
              <a:buSzPts val="2800"/>
              <a:buNone/>
              <a:defRPr sz="19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rot="-5400000">
            <a:off x="-952675" y="1711850"/>
            <a:ext cx="4407000" cy="1716600"/>
          </a:xfrm>
          <a:prstGeom prst="round2SameRect">
            <a:avLst>
              <a:gd name="adj1" fmla="val 2036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5400000">
            <a:off x="-952675" y="1711850"/>
            <a:ext cx="4407000" cy="1716600"/>
          </a:xfrm>
          <a:prstGeom prst="round2SameRect">
            <a:avLst>
              <a:gd name="adj1" fmla="val 2036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lvl1pPr lvl="0">
              <a:spcBef>
                <a:spcPts val="0"/>
              </a:spcBef>
              <a:spcAft>
                <a:spcPts val="0"/>
              </a:spcAft>
              <a:buSzPts val="3600"/>
              <a:buNone/>
              <a:defRPr sz="3600">
                <a:solidFill>
                  <a:schemeClr val="l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2567450" y="1167600"/>
            <a:ext cx="2154900" cy="1735500"/>
          </a:xfrm>
          <a:prstGeom prst="rect">
            <a:avLst/>
          </a:prstGeom>
        </p:spPr>
        <p:txBody>
          <a:bodyPr spcFirstLastPara="1" wrap="square" lIns="91425" tIns="0" rIns="91425" bIns="0" anchor="b" anchorCtr="0">
            <a:noAutofit/>
          </a:bodyPr>
          <a:lstStyle>
            <a:lvl1pPr lvl="0"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subTitle" idx="1"/>
          </p:nvPr>
        </p:nvSpPr>
        <p:spPr>
          <a:xfrm>
            <a:off x="2567450" y="3960200"/>
            <a:ext cx="4170300" cy="288900"/>
          </a:xfrm>
          <a:prstGeom prst="rect">
            <a:avLst/>
          </a:prstGeom>
        </p:spPr>
        <p:txBody>
          <a:bodyPr spcFirstLastPara="1" wrap="square" lIns="91425" tIns="0" rIns="91425" bIns="0" anchor="b"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1387975" y="2147150"/>
            <a:ext cx="4407000" cy="846000"/>
          </a:xfrm>
          <a:prstGeom prst="round2SameRect">
            <a:avLst>
              <a:gd name="adj1" fmla="val 3857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body" idx="1"/>
          </p:nvPr>
        </p:nvSpPr>
        <p:spPr>
          <a:xfrm>
            <a:off x="4068900" y="1479850"/>
            <a:ext cx="4355100" cy="2550900"/>
          </a:xfrm>
          <a:prstGeom prst="rect">
            <a:avLst/>
          </a:prstGeom>
        </p:spPr>
        <p:txBody>
          <a:bodyPr spcFirstLastPara="1" wrap="square" lIns="91425" tIns="0" rIns="91425" bIns="0" anchor="t"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40" name="Google Shape;40;p7"/>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0"/>
            <a:ext cx="9144000" cy="5143500"/>
          </a:xfrm>
          <a:prstGeom prst="rect">
            <a:avLst/>
          </a:prstGeom>
          <a:solidFill>
            <a:srgbClr val="FF6A92">
              <a:alpha val="39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5587500" y="1205970"/>
            <a:ext cx="2659500" cy="1066500"/>
          </a:xfrm>
          <a:prstGeom prst="rect">
            <a:avLst/>
          </a:prstGeom>
        </p:spPr>
        <p:txBody>
          <a:bodyPr spcFirstLastPara="1" wrap="square" lIns="91425" tIns="0" rIns="91425" bIns="0" anchor="ctr" anchorCtr="0">
            <a:noAutofit/>
          </a:bodyPr>
          <a:lstStyle>
            <a:lvl1pPr marL="457200" lvl="0" indent="-228600" algn="ctr">
              <a:lnSpc>
                <a:spcPct val="100000"/>
              </a:lnSpc>
              <a:spcBef>
                <a:spcPts val="0"/>
              </a:spcBef>
              <a:spcAft>
                <a:spcPts val="0"/>
              </a:spcAft>
              <a:buSzPts val="2300"/>
              <a:buFont typeface="Lexend Deca Medium"/>
              <a:buNone/>
              <a:defRPr sz="2300">
                <a:latin typeface="Lexend Deca Medium"/>
                <a:ea typeface="Lexend Deca Medium"/>
                <a:cs typeface="Lexend Deca Medium"/>
                <a:sym typeface="Lexend Deca Medium"/>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TITLE_ONLY_1">
    <p:spTree>
      <p:nvGrpSpPr>
        <p:cNvPr id="1" name="Shape 59"/>
        <p:cNvGrpSpPr/>
        <p:nvPr/>
      </p:nvGrpSpPr>
      <p:grpSpPr>
        <a:xfrm>
          <a:off x="0" y="0"/>
          <a:ext cx="0" cy="0"/>
          <a:chOff x="0" y="0"/>
          <a:chExt cx="0" cy="0"/>
        </a:xfrm>
      </p:grpSpPr>
      <p:sp>
        <p:nvSpPr>
          <p:cNvPr id="60" name="Google Shape;60;p13"/>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txBox="1">
            <a:spLocks noGrp="1"/>
          </p:cNvSpPr>
          <p:nvPr>
            <p:ph type="subTitle" idx="1"/>
          </p:nvPr>
        </p:nvSpPr>
        <p:spPr>
          <a:xfrm>
            <a:off x="2785388" y="1959950"/>
            <a:ext cx="1984800" cy="764700"/>
          </a:xfrm>
          <a:prstGeom prst="rect">
            <a:avLst/>
          </a:prstGeom>
        </p:spPr>
        <p:txBody>
          <a:bodyPr spcFirstLastPara="1" wrap="square" lIns="91425" tIns="0" rIns="91425"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62" name="Google Shape;62;p13"/>
          <p:cNvSpPr txBox="1">
            <a:spLocks noGrp="1"/>
          </p:cNvSpPr>
          <p:nvPr>
            <p:ph type="subTitle" idx="2"/>
          </p:nvPr>
        </p:nvSpPr>
        <p:spPr>
          <a:xfrm>
            <a:off x="2785388" y="1574850"/>
            <a:ext cx="1984800" cy="417300"/>
          </a:xfrm>
          <a:prstGeom prst="rect">
            <a:avLst/>
          </a:prstGeom>
        </p:spPr>
        <p:txBody>
          <a:bodyPr spcFirstLastPara="1" wrap="square" lIns="91425" tIns="0" rIns="91425" bIns="0" anchor="t" anchorCtr="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a:endParaRPr/>
          </a:p>
        </p:txBody>
      </p:sp>
      <p:sp>
        <p:nvSpPr>
          <p:cNvPr id="63" name="Google Shape;63;p13"/>
          <p:cNvSpPr txBox="1">
            <a:spLocks noGrp="1"/>
          </p:cNvSpPr>
          <p:nvPr>
            <p:ph type="subTitle" idx="3"/>
          </p:nvPr>
        </p:nvSpPr>
        <p:spPr>
          <a:xfrm>
            <a:off x="6210575" y="1959950"/>
            <a:ext cx="1984800" cy="764700"/>
          </a:xfrm>
          <a:prstGeom prst="rect">
            <a:avLst/>
          </a:prstGeom>
        </p:spPr>
        <p:txBody>
          <a:bodyPr spcFirstLastPara="1" wrap="square" lIns="91425" tIns="0" rIns="91425"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64" name="Google Shape;64;p13"/>
          <p:cNvSpPr txBox="1">
            <a:spLocks noGrp="1"/>
          </p:cNvSpPr>
          <p:nvPr>
            <p:ph type="subTitle" idx="4"/>
          </p:nvPr>
        </p:nvSpPr>
        <p:spPr>
          <a:xfrm>
            <a:off x="6210575" y="1574850"/>
            <a:ext cx="1984800" cy="417300"/>
          </a:xfrm>
          <a:prstGeom prst="rect">
            <a:avLst/>
          </a:prstGeom>
        </p:spPr>
        <p:txBody>
          <a:bodyPr spcFirstLastPara="1" wrap="square" lIns="91425" tIns="0" rIns="91425" bIns="0" anchor="t" anchorCtr="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a:endParaRPr/>
          </a:p>
        </p:txBody>
      </p:sp>
      <p:sp>
        <p:nvSpPr>
          <p:cNvPr id="65" name="Google Shape;65;p13"/>
          <p:cNvSpPr txBox="1">
            <a:spLocks noGrp="1"/>
          </p:cNvSpPr>
          <p:nvPr>
            <p:ph type="subTitle" idx="5"/>
          </p:nvPr>
        </p:nvSpPr>
        <p:spPr>
          <a:xfrm>
            <a:off x="2785388" y="3610100"/>
            <a:ext cx="1984800" cy="764700"/>
          </a:xfrm>
          <a:prstGeom prst="rect">
            <a:avLst/>
          </a:prstGeom>
        </p:spPr>
        <p:txBody>
          <a:bodyPr spcFirstLastPara="1" wrap="square" lIns="91425" tIns="0" rIns="91425"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66" name="Google Shape;66;p13"/>
          <p:cNvSpPr txBox="1">
            <a:spLocks noGrp="1"/>
          </p:cNvSpPr>
          <p:nvPr>
            <p:ph type="subTitle" idx="6"/>
          </p:nvPr>
        </p:nvSpPr>
        <p:spPr>
          <a:xfrm>
            <a:off x="2785388" y="3225000"/>
            <a:ext cx="1984800" cy="417300"/>
          </a:xfrm>
          <a:prstGeom prst="rect">
            <a:avLst/>
          </a:prstGeom>
        </p:spPr>
        <p:txBody>
          <a:bodyPr spcFirstLastPara="1" wrap="square" lIns="91425" tIns="0" rIns="91425" bIns="0" anchor="t" anchorCtr="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a:endParaRPr/>
          </a:p>
        </p:txBody>
      </p:sp>
      <p:sp>
        <p:nvSpPr>
          <p:cNvPr id="67" name="Google Shape;67;p13"/>
          <p:cNvSpPr txBox="1">
            <a:spLocks noGrp="1"/>
          </p:cNvSpPr>
          <p:nvPr>
            <p:ph type="subTitle" idx="7"/>
          </p:nvPr>
        </p:nvSpPr>
        <p:spPr>
          <a:xfrm>
            <a:off x="6210575" y="3610100"/>
            <a:ext cx="1984800" cy="764700"/>
          </a:xfrm>
          <a:prstGeom prst="rect">
            <a:avLst/>
          </a:prstGeom>
        </p:spPr>
        <p:txBody>
          <a:bodyPr spcFirstLastPara="1" wrap="square" lIns="91425" tIns="0" rIns="91425"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68" name="Google Shape;68;p13"/>
          <p:cNvSpPr txBox="1">
            <a:spLocks noGrp="1"/>
          </p:cNvSpPr>
          <p:nvPr>
            <p:ph type="subTitle" idx="8"/>
          </p:nvPr>
        </p:nvSpPr>
        <p:spPr>
          <a:xfrm>
            <a:off x="6210575" y="3225000"/>
            <a:ext cx="1984800" cy="417300"/>
          </a:xfrm>
          <a:prstGeom prst="rect">
            <a:avLst/>
          </a:prstGeom>
        </p:spPr>
        <p:txBody>
          <a:bodyPr spcFirstLastPara="1" wrap="square" lIns="91425" tIns="0" rIns="91425" bIns="0" anchor="t" anchorCtr="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a:endParaRPr/>
          </a:p>
        </p:txBody>
      </p:sp>
      <p:sp>
        <p:nvSpPr>
          <p:cNvPr id="69" name="Google Shape;69;p13"/>
          <p:cNvSpPr txBox="1">
            <a:spLocks noGrp="1"/>
          </p:cNvSpPr>
          <p:nvPr>
            <p:ph type="title" hasCustomPrompt="1"/>
          </p:nvPr>
        </p:nvSpPr>
        <p:spPr>
          <a:xfrm>
            <a:off x="1666963" y="1574850"/>
            <a:ext cx="961800" cy="509700"/>
          </a:xfrm>
          <a:prstGeom prst="rect">
            <a:avLst/>
          </a:prstGeom>
        </p:spPr>
        <p:txBody>
          <a:bodyPr spcFirstLastPara="1" wrap="square" lIns="91425" tIns="0" rIns="91425" bIns="0"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0" name="Google Shape;70;p13"/>
          <p:cNvSpPr txBox="1">
            <a:spLocks noGrp="1"/>
          </p:cNvSpPr>
          <p:nvPr>
            <p:ph type="title" idx="9" hasCustomPrompt="1"/>
          </p:nvPr>
        </p:nvSpPr>
        <p:spPr>
          <a:xfrm>
            <a:off x="5092175" y="1574850"/>
            <a:ext cx="961800" cy="509700"/>
          </a:xfrm>
          <a:prstGeom prst="rect">
            <a:avLst/>
          </a:prstGeom>
        </p:spPr>
        <p:txBody>
          <a:bodyPr spcFirstLastPara="1" wrap="square" lIns="91425" tIns="0" rIns="91425" bIns="0"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1" name="Google Shape;71;p13"/>
          <p:cNvSpPr txBox="1">
            <a:spLocks noGrp="1"/>
          </p:cNvSpPr>
          <p:nvPr>
            <p:ph type="title" idx="13" hasCustomPrompt="1"/>
          </p:nvPr>
        </p:nvSpPr>
        <p:spPr>
          <a:xfrm>
            <a:off x="1666963" y="3225000"/>
            <a:ext cx="961800" cy="509700"/>
          </a:xfrm>
          <a:prstGeom prst="rect">
            <a:avLst/>
          </a:prstGeom>
        </p:spPr>
        <p:txBody>
          <a:bodyPr spcFirstLastPara="1" wrap="square" lIns="91425" tIns="0" rIns="91425" bIns="0"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2" name="Google Shape;72;p13"/>
          <p:cNvSpPr txBox="1">
            <a:spLocks noGrp="1"/>
          </p:cNvSpPr>
          <p:nvPr>
            <p:ph type="title" idx="14" hasCustomPrompt="1"/>
          </p:nvPr>
        </p:nvSpPr>
        <p:spPr>
          <a:xfrm>
            <a:off x="5092175" y="3225000"/>
            <a:ext cx="961800" cy="509700"/>
          </a:xfrm>
          <a:prstGeom prst="rect">
            <a:avLst/>
          </a:prstGeom>
        </p:spPr>
        <p:txBody>
          <a:bodyPr spcFirstLastPara="1" wrap="square" lIns="91425" tIns="0" rIns="91425" bIns="0"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3" name="Google Shape;73;p13"/>
          <p:cNvSpPr txBox="1">
            <a:spLocks noGrp="1"/>
          </p:cNvSpPr>
          <p:nvPr>
            <p:ph type="title" idx="15"/>
          </p:nvPr>
        </p:nvSpPr>
        <p:spPr>
          <a:xfrm>
            <a:off x="1998350" y="540000"/>
            <a:ext cx="6425700" cy="4776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a:endParaRPr/>
          </a:p>
        </p:txBody>
      </p:sp>
      <p:sp>
        <p:nvSpPr>
          <p:cNvPr id="74" name="Google Shape;74;p13"/>
          <p:cNvSpPr/>
          <p:nvPr/>
        </p:nvSpPr>
        <p:spPr>
          <a:xfrm rot="-5400000">
            <a:off x="-1387975" y="2147150"/>
            <a:ext cx="4407000" cy="846000"/>
          </a:xfrm>
          <a:prstGeom prst="round2SameRect">
            <a:avLst>
              <a:gd name="adj1" fmla="val 3857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
  <p:cSld name="TITLE_ONLY_2">
    <p:bg>
      <p:bgPr>
        <a:gradFill>
          <a:gsLst>
            <a:gs pos="0">
              <a:schemeClr val="lt2"/>
            </a:gs>
            <a:gs pos="50000">
              <a:schemeClr val="dk1"/>
            </a:gs>
            <a:gs pos="100000">
              <a:schemeClr val="dk2"/>
            </a:gs>
          </a:gsLst>
          <a:path path="circle">
            <a:fillToRect l="50000" t="50000" r="50000" b="50000"/>
          </a:path>
          <a:tileRect/>
        </a:gradFill>
        <a:effectLst/>
      </p:bgPr>
    </p:bg>
    <p:spTree>
      <p:nvGrpSpPr>
        <p:cNvPr id="1" name="Shape 182"/>
        <p:cNvGrpSpPr/>
        <p:nvPr/>
      </p:nvGrpSpPr>
      <p:grpSpPr>
        <a:xfrm>
          <a:off x="0" y="0"/>
          <a:ext cx="0" cy="0"/>
          <a:chOff x="0" y="0"/>
          <a:chExt cx="0" cy="0"/>
        </a:xfrm>
      </p:grpSpPr>
      <p:sp>
        <p:nvSpPr>
          <p:cNvPr id="183" name="Google Shape;183;p23"/>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p:nvPr/>
        </p:nvSpPr>
        <p:spPr>
          <a:xfrm rot="-5400000">
            <a:off x="-1387975" y="2147150"/>
            <a:ext cx="4407000" cy="846000"/>
          </a:xfrm>
          <a:prstGeom prst="round2SameRect">
            <a:avLst>
              <a:gd name="adj1" fmla="val 3857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TITLE_ONLY_3">
    <p:bg>
      <p:bgPr>
        <a:gradFill>
          <a:gsLst>
            <a:gs pos="0">
              <a:schemeClr val="dk2"/>
            </a:gs>
            <a:gs pos="2000">
              <a:schemeClr val="dk2"/>
            </a:gs>
            <a:gs pos="50000">
              <a:schemeClr val="dk1"/>
            </a:gs>
            <a:gs pos="100000">
              <a:schemeClr val="lt2"/>
            </a:gs>
          </a:gsLst>
          <a:path path="circle">
            <a:fillToRect l="50000" t="50000" r="50000" b="50000"/>
          </a:path>
          <a:tileRect/>
        </a:gradFill>
        <a:effectLst/>
      </p:bgPr>
    </p:bg>
    <p:spTree>
      <p:nvGrpSpPr>
        <p:cNvPr id="1" name="Shape 185"/>
        <p:cNvGrpSpPr/>
        <p:nvPr/>
      </p:nvGrpSpPr>
      <p:grpSpPr>
        <a:xfrm>
          <a:off x="0" y="0"/>
          <a:ext cx="0" cy="0"/>
          <a:chOff x="0" y="0"/>
          <a:chExt cx="0" cy="0"/>
        </a:xfrm>
      </p:grpSpPr>
      <p:sp>
        <p:nvSpPr>
          <p:cNvPr id="186" name="Google Shape;186;p24"/>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p:nvPr/>
        </p:nvSpPr>
        <p:spPr>
          <a:xfrm rot="-5400000">
            <a:off x="-1387975" y="2147150"/>
            <a:ext cx="4407000" cy="846000"/>
          </a:xfrm>
          <a:prstGeom prst="round2SameRect">
            <a:avLst>
              <a:gd name="adj1" fmla="val 3857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2000">
              <a:schemeClr val="dk2"/>
            </a:gs>
            <a:gs pos="50000">
              <a:schemeClr val="dk1"/>
            </a:gs>
            <a:gs pos="100000">
              <a:schemeClr val="lt2"/>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998350" y="540000"/>
            <a:ext cx="6425700" cy="477600"/>
          </a:xfrm>
          <a:prstGeom prst="rect">
            <a:avLst/>
          </a:prstGeom>
          <a:noFill/>
          <a:ln>
            <a:noFill/>
          </a:ln>
        </p:spPr>
        <p:txBody>
          <a:bodyPr spcFirstLastPara="1" wrap="square" lIns="91425" tIns="0" rIns="91425" bIns="0" anchor="t" anchorCtr="0">
            <a:noAutofit/>
          </a:bodyPr>
          <a:lstStyle>
            <a:lvl1pPr lv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0" rIns="91425" bIns="0" anchor="t" anchorCtr="0">
            <a:noAutofit/>
          </a:bodyPr>
          <a:lstStyle>
            <a:lvl1pPr marL="457200" lvl="0"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1pPr>
            <a:lvl2pPr marL="914400" lvl="1"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2pPr>
            <a:lvl3pPr marL="1371600" lvl="2"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3pPr>
            <a:lvl4pPr marL="1828800" lvl="3"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4pPr>
            <a:lvl5pPr marL="2286000" lvl="4"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5pPr>
            <a:lvl6pPr marL="2743200" lvl="5"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6pPr>
            <a:lvl7pPr marL="3200400" lvl="6"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7pPr>
            <a:lvl8pPr marL="3657600" lvl="7"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8pPr>
            <a:lvl9pPr marL="4114800" lvl="8"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6" r:id="rId4"/>
    <p:sldLayoutId id="2147483658" r:id="rId5"/>
    <p:sldLayoutId id="2147483659" r:id="rId6"/>
    <p:sldLayoutId id="2147483669" r:id="rId7"/>
    <p:sldLayoutId id="2147483670"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8"/>
          <p:cNvSpPr txBox="1">
            <a:spLocks noGrp="1"/>
          </p:cNvSpPr>
          <p:nvPr>
            <p:ph type="ctrTitle"/>
          </p:nvPr>
        </p:nvSpPr>
        <p:spPr>
          <a:xfrm>
            <a:off x="2321699" y="1104000"/>
            <a:ext cx="6181553" cy="21723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US" sz="2900" dirty="0" err="1"/>
              <a:t>Ứng</a:t>
            </a:r>
            <a:r>
              <a:rPr lang="en-US" sz="2900" dirty="0"/>
              <a:t> </a:t>
            </a:r>
            <a:r>
              <a:rPr lang="en-US" sz="2900" dirty="0" err="1"/>
              <a:t>Dụng</a:t>
            </a:r>
            <a:r>
              <a:rPr lang="en-US" sz="2900" dirty="0"/>
              <a:t> </a:t>
            </a:r>
            <a:r>
              <a:rPr lang="en-US" sz="2900" dirty="0" err="1"/>
              <a:t>Phát</a:t>
            </a:r>
            <a:r>
              <a:rPr lang="en-US" sz="2900" dirty="0"/>
              <a:t> </a:t>
            </a:r>
            <a:r>
              <a:rPr lang="en-US" sz="2900" dirty="0" err="1"/>
              <a:t>Nhạc</a:t>
            </a:r>
            <a:r>
              <a:rPr lang="en-US" sz="2900" dirty="0"/>
              <a:t> </a:t>
            </a:r>
            <a:r>
              <a:rPr lang="en-US" sz="2900" dirty="0" err="1"/>
              <a:t>Trực</a:t>
            </a:r>
            <a:r>
              <a:rPr lang="en-US" sz="2900" dirty="0"/>
              <a:t> </a:t>
            </a:r>
            <a:r>
              <a:rPr lang="en-US" sz="2900" dirty="0" err="1"/>
              <a:t>Tuyến</a:t>
            </a:r>
            <a:r>
              <a:rPr lang="en-US" sz="2900" dirty="0"/>
              <a:t> </a:t>
            </a:r>
            <a:r>
              <a:rPr lang="en-US" sz="2900" dirty="0" err="1">
                <a:solidFill>
                  <a:schemeClr val="bg2"/>
                </a:solidFill>
              </a:rPr>
              <a:t>và</a:t>
            </a:r>
            <a:r>
              <a:rPr lang="en-US" sz="2900" dirty="0">
                <a:solidFill>
                  <a:schemeClr val="bg2"/>
                </a:solidFill>
              </a:rPr>
              <a:t> </a:t>
            </a:r>
            <a:br>
              <a:rPr lang="en-US" sz="2900" dirty="0"/>
            </a:br>
            <a:r>
              <a:rPr lang="en-US" sz="2900" dirty="0" err="1">
                <a:solidFill>
                  <a:schemeClr val="tx2"/>
                </a:solidFill>
              </a:rPr>
              <a:t>Tích</a:t>
            </a:r>
            <a:r>
              <a:rPr lang="en-US" sz="2900" dirty="0">
                <a:solidFill>
                  <a:schemeClr val="tx2"/>
                </a:solidFill>
              </a:rPr>
              <a:t> </a:t>
            </a:r>
            <a:r>
              <a:rPr lang="en-US" sz="2900" dirty="0" err="1">
                <a:solidFill>
                  <a:schemeClr val="tx2"/>
                </a:solidFill>
              </a:rPr>
              <a:t>họp</a:t>
            </a:r>
            <a:r>
              <a:rPr lang="en-US" sz="2900" dirty="0">
                <a:solidFill>
                  <a:schemeClr val="tx2"/>
                </a:solidFill>
              </a:rPr>
              <a:t> </a:t>
            </a:r>
            <a:r>
              <a:rPr lang="en-US" sz="2900">
                <a:solidFill>
                  <a:schemeClr val="tx2"/>
                </a:solidFill>
              </a:rPr>
              <a:t>pLSA</a:t>
            </a:r>
            <a:endParaRPr sz="4500" dirty="0">
              <a:solidFill>
                <a:schemeClr val="tx2"/>
              </a:solidFill>
            </a:endParaRPr>
          </a:p>
        </p:txBody>
      </p:sp>
      <p:grpSp>
        <p:nvGrpSpPr>
          <p:cNvPr id="200" name="Google Shape;200;p28"/>
          <p:cNvGrpSpPr/>
          <p:nvPr/>
        </p:nvGrpSpPr>
        <p:grpSpPr>
          <a:xfrm>
            <a:off x="3974600" y="4154930"/>
            <a:ext cx="4113600" cy="146102"/>
            <a:chOff x="3974600" y="4154930"/>
            <a:chExt cx="4113600" cy="146102"/>
          </a:xfrm>
        </p:grpSpPr>
        <p:sp>
          <p:nvSpPr>
            <p:cNvPr id="201" name="Google Shape;201;p28"/>
            <p:cNvSpPr/>
            <p:nvPr/>
          </p:nvSpPr>
          <p:spPr>
            <a:xfrm>
              <a:off x="3974600" y="421446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3974600" y="421450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a:off x="4519857" y="415493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a:off x="4564265" y="4199395"/>
              <a:ext cx="57228"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28"/>
          <p:cNvGrpSpPr/>
          <p:nvPr/>
        </p:nvGrpSpPr>
        <p:grpSpPr>
          <a:xfrm>
            <a:off x="2402125" y="3986650"/>
            <a:ext cx="1314377" cy="482094"/>
            <a:chOff x="2402125" y="3986650"/>
            <a:chExt cx="1314377" cy="482094"/>
          </a:xfrm>
        </p:grpSpPr>
        <p:sp>
          <p:nvSpPr>
            <p:cNvPr id="206" name="Google Shape;206;p28"/>
            <p:cNvSpPr/>
            <p:nvPr/>
          </p:nvSpPr>
          <p:spPr>
            <a:xfrm>
              <a:off x="2821234" y="3986650"/>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p:cNvSpPr/>
            <p:nvPr/>
          </p:nvSpPr>
          <p:spPr>
            <a:xfrm>
              <a:off x="3003288" y="4154642"/>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p:cNvSpPr/>
            <p:nvPr/>
          </p:nvSpPr>
          <p:spPr>
            <a:xfrm>
              <a:off x="3084404" y="4154642"/>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p:cNvSpPr/>
            <p:nvPr/>
          </p:nvSpPr>
          <p:spPr>
            <a:xfrm>
              <a:off x="3455209" y="4097008"/>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a:off x="3557397" y="4199776"/>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3606281" y="4199776"/>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2402125" y="4097008"/>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2511679" y="4199776"/>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2504268" y="4199776"/>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8"/>
          <p:cNvGrpSpPr/>
          <p:nvPr/>
        </p:nvGrpSpPr>
        <p:grpSpPr>
          <a:xfrm>
            <a:off x="723837" y="552000"/>
            <a:ext cx="1244188" cy="1640915"/>
            <a:chOff x="723837" y="552000"/>
            <a:chExt cx="1244188" cy="1640915"/>
          </a:xfrm>
        </p:grpSpPr>
        <p:sp>
          <p:nvSpPr>
            <p:cNvPr id="216" name="Google Shape;216;p28"/>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28"/>
            <p:cNvGrpSpPr/>
            <p:nvPr/>
          </p:nvGrpSpPr>
          <p:grpSpPr>
            <a:xfrm>
              <a:off x="729630" y="1968358"/>
              <a:ext cx="255615" cy="224557"/>
              <a:chOff x="6184139" y="1980808"/>
              <a:chExt cx="451696" cy="396814"/>
            </a:xfrm>
          </p:grpSpPr>
          <p:sp>
            <p:nvSpPr>
              <p:cNvPr id="220" name="Google Shape;220;p28"/>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28"/>
            <p:cNvGrpSpPr/>
            <p:nvPr/>
          </p:nvGrpSpPr>
          <p:grpSpPr>
            <a:xfrm>
              <a:off x="729630" y="975085"/>
              <a:ext cx="255615" cy="254967"/>
              <a:chOff x="6184139" y="1220827"/>
              <a:chExt cx="451696" cy="450552"/>
            </a:xfrm>
          </p:grpSpPr>
          <p:sp>
            <p:nvSpPr>
              <p:cNvPr id="223" name="Google Shape;223;p28"/>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8"/>
            <p:cNvGrpSpPr/>
            <p:nvPr/>
          </p:nvGrpSpPr>
          <p:grpSpPr>
            <a:xfrm>
              <a:off x="723837" y="1482615"/>
              <a:ext cx="267223" cy="233165"/>
              <a:chOff x="6908262" y="1240186"/>
              <a:chExt cx="472209" cy="412024"/>
            </a:xfrm>
          </p:grpSpPr>
          <p:sp>
            <p:nvSpPr>
              <p:cNvPr id="227" name="Google Shape;227;p28"/>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235;p28"/>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236" name="Google Shape;236;p28"/>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237" name="Google Shape;237;p28"/>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238" name="Google Shape;238;p28"/>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239" name="Google Shape;239;p28"/>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240" name="Google Shape;240;p28"/>
          <p:cNvGrpSpPr/>
          <p:nvPr/>
        </p:nvGrpSpPr>
        <p:grpSpPr>
          <a:xfrm>
            <a:off x="2465285" y="552003"/>
            <a:ext cx="599322" cy="250348"/>
            <a:chOff x="2465285" y="552003"/>
            <a:chExt cx="599322" cy="250348"/>
          </a:xfrm>
        </p:grpSpPr>
        <p:sp>
          <p:nvSpPr>
            <p:cNvPr id="241" name="Google Shape;241;p28"/>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243" name="Google Shape;243;p28"/>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sp>
        <p:nvSpPr>
          <p:cNvPr id="245" name="Google Shape;245;p28"/>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3" name="TextBox 2">
            <a:extLst>
              <a:ext uri="{FF2B5EF4-FFF2-40B4-BE49-F238E27FC236}">
                <a16:creationId xmlns:a16="http://schemas.microsoft.com/office/drawing/2014/main" id="{9763AFC7-328E-789E-F509-C6AB6430C5A8}"/>
              </a:ext>
            </a:extLst>
          </p:cNvPr>
          <p:cNvSpPr txBox="1"/>
          <p:nvPr/>
        </p:nvSpPr>
        <p:spPr>
          <a:xfrm>
            <a:off x="1379968" y="1070879"/>
            <a:ext cx="2788620" cy="2154436"/>
          </a:xfrm>
          <a:prstGeom prst="rect">
            <a:avLst/>
          </a:prstGeom>
          <a:noFill/>
        </p:spPr>
        <p:txBody>
          <a:bodyPr wrap="square">
            <a:spAutoFit/>
          </a:bodyPr>
          <a:lstStyle/>
          <a:p>
            <a:pPr lvl="0">
              <a:spcBef>
                <a:spcPts val="600"/>
              </a:spcBef>
              <a:spcAft>
                <a:spcPts val="600"/>
              </a:spcAft>
            </a:pPr>
            <a:r>
              <a:rPr lang="en-US" kern="100" dirty="0">
                <a:solidFill>
                  <a:schemeClr val="bg2"/>
                </a:solidFill>
                <a:latin typeface="Calibri" panose="020F0502020204030204" pitchFamily="34" charset="0"/>
                <a:ea typeface="Yu Mincho" panose="02020400000000000000" pitchFamily="18" charset="-128"/>
                <a:cs typeface="Times New Roman" panose="02020603050405020304" pitchFamily="18" charset="0"/>
              </a:rPr>
              <a:t>Giao </a:t>
            </a:r>
            <a:r>
              <a:rPr lang="en-US" kern="100" dirty="0" err="1">
                <a:solidFill>
                  <a:schemeClr val="bg2"/>
                </a:solidFill>
                <a:latin typeface="Calibri" panose="020F0502020204030204" pitchFamily="34" charset="0"/>
                <a:ea typeface="Yu Mincho" panose="02020400000000000000" pitchFamily="18" charset="-128"/>
                <a:cs typeface="Times New Roman" panose="02020603050405020304" pitchFamily="18" charset="0"/>
              </a:rPr>
              <a:t>diện</a:t>
            </a:r>
            <a:endParaRPr lang="en-US" kern="100" dirty="0">
              <a:solidFill>
                <a:schemeClr val="bg2"/>
              </a:solidFill>
              <a:latin typeface="Calibri" panose="020F0502020204030204" pitchFamily="34" charset="0"/>
              <a:ea typeface="Yu Mincho" panose="02020400000000000000" pitchFamily="18" charset="-128"/>
              <a:cs typeface="Times New Roman" panose="02020603050405020304" pitchFamily="18" charset="0"/>
            </a:endParaRPr>
          </a:p>
          <a:p>
            <a:pPr marL="285750" lvl="0" indent="-285750">
              <a:spcBef>
                <a:spcPts val="600"/>
              </a:spcBef>
              <a:spcAft>
                <a:spcPts val="600"/>
              </a:spcAft>
              <a:buClr>
                <a:schemeClr val="tx1"/>
              </a:buClr>
              <a:buFont typeface="Arial" panose="020B0604020202020204" pitchFamily="34" charset="0"/>
              <a:buChar char="•"/>
            </a:pP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Trang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chủ</a:t>
            </a:r>
            <a:endPar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endParaRPr>
          </a:p>
          <a:p>
            <a:pPr marL="285750" lvl="0" indent="-285750">
              <a:spcBef>
                <a:spcPts val="600"/>
              </a:spcBef>
              <a:spcAft>
                <a:spcPts val="600"/>
              </a:spcAft>
              <a:buClr>
                <a:schemeClr val="tx1"/>
              </a:buClr>
              <a:buFont typeface="Arial" panose="020B0604020202020204" pitchFamily="34" charset="0"/>
              <a:buChar char="•"/>
            </a:pP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Trang Chi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Tiết</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Album</a:t>
            </a:r>
          </a:p>
          <a:p>
            <a:pPr marL="285750" lvl="0" indent="-285750">
              <a:spcBef>
                <a:spcPts val="600"/>
              </a:spcBef>
              <a:spcAft>
                <a:spcPts val="600"/>
              </a:spcAft>
              <a:buClr>
                <a:schemeClr val="tx1"/>
              </a:buClr>
              <a:buFont typeface="Arial" panose="020B0604020202020204" pitchFamily="34" charset="0"/>
              <a:buChar char="•"/>
            </a:pP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Trang Danh </a:t>
            </a: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sách</a:t>
            </a: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nhạc</a:t>
            </a: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yêu</a:t>
            </a: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thích</a:t>
            </a:r>
            <a:endPar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endParaRPr>
          </a:p>
          <a:p>
            <a:pPr marL="285750" lvl="0" indent="-285750">
              <a:spcBef>
                <a:spcPts val="600"/>
              </a:spcBef>
              <a:spcAft>
                <a:spcPts val="600"/>
              </a:spcAft>
              <a:buClr>
                <a:schemeClr val="tx1"/>
              </a:buClr>
              <a:buFont typeface="Arial" panose="020B0604020202020204" pitchFamily="34" charset="0"/>
              <a:buChar char="•"/>
            </a:pP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Trang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xem</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Lời</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nhạc</a:t>
            </a:r>
            <a:endPar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endParaRPr>
          </a:p>
          <a:p>
            <a:pPr marL="285750" lvl="0" indent="-285750">
              <a:spcBef>
                <a:spcPts val="600"/>
              </a:spcBef>
              <a:spcAft>
                <a:spcPts val="600"/>
              </a:spcAft>
              <a:buClr>
                <a:schemeClr val="tx1"/>
              </a:buClr>
              <a:buFont typeface="Arial" panose="020B0604020202020204" pitchFamily="34" charset="0"/>
              <a:buChar char="•"/>
            </a:pP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Trang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Đăng</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nhập</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Đăng</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ký</a:t>
            </a:r>
            <a:endPar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6" name="TextBox 5">
            <a:extLst>
              <a:ext uri="{FF2B5EF4-FFF2-40B4-BE49-F238E27FC236}">
                <a16:creationId xmlns:a16="http://schemas.microsoft.com/office/drawing/2014/main" id="{8F404169-AD2E-35C1-9610-8C28290C2A23}"/>
              </a:ext>
            </a:extLst>
          </p:cNvPr>
          <p:cNvSpPr txBox="1"/>
          <p:nvPr/>
        </p:nvSpPr>
        <p:spPr>
          <a:xfrm>
            <a:off x="4975412" y="1070879"/>
            <a:ext cx="2788620" cy="2000548"/>
          </a:xfrm>
          <a:prstGeom prst="rect">
            <a:avLst/>
          </a:prstGeom>
          <a:noFill/>
        </p:spPr>
        <p:txBody>
          <a:bodyPr wrap="square">
            <a:spAutoFit/>
          </a:bodyPr>
          <a:lstStyle/>
          <a:p>
            <a:pPr lvl="0">
              <a:spcBef>
                <a:spcPts val="600"/>
              </a:spcBef>
              <a:spcAft>
                <a:spcPts val="600"/>
              </a:spcAft>
            </a:pPr>
            <a:r>
              <a:rPr lang="en-US" kern="100" dirty="0" err="1">
                <a:solidFill>
                  <a:schemeClr val="bg2"/>
                </a:solidFill>
                <a:latin typeface="Calibri" panose="020F0502020204030204" pitchFamily="34" charset="0"/>
                <a:ea typeface="Yu Mincho" panose="02020400000000000000" pitchFamily="18" charset="-128"/>
                <a:cs typeface="Times New Roman" panose="02020603050405020304" pitchFamily="18" charset="0"/>
              </a:rPr>
              <a:t>Chức</a:t>
            </a:r>
            <a:r>
              <a:rPr lang="en-US" kern="100" dirty="0">
                <a:solidFill>
                  <a:schemeClr val="bg2"/>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bg2"/>
                </a:solidFill>
                <a:latin typeface="Calibri" panose="020F0502020204030204" pitchFamily="34" charset="0"/>
                <a:ea typeface="Yu Mincho" panose="02020400000000000000" pitchFamily="18" charset="-128"/>
                <a:cs typeface="Times New Roman" panose="02020603050405020304" pitchFamily="18" charset="0"/>
              </a:rPr>
              <a:t>Năng</a:t>
            </a:r>
            <a:endParaRPr lang="en-US" kern="100" dirty="0">
              <a:solidFill>
                <a:schemeClr val="bg2"/>
              </a:solidFill>
              <a:latin typeface="Calibri" panose="020F0502020204030204" pitchFamily="34" charset="0"/>
              <a:ea typeface="Yu Mincho" panose="02020400000000000000" pitchFamily="18" charset="-128"/>
              <a:cs typeface="Times New Roman" panose="02020603050405020304" pitchFamily="18" charset="0"/>
            </a:endParaRPr>
          </a:p>
          <a:p>
            <a:pPr marL="285750" lvl="0" indent="-285750">
              <a:spcBef>
                <a:spcPts val="600"/>
              </a:spcBef>
              <a:spcAft>
                <a:spcPts val="600"/>
              </a:spcAft>
              <a:buClr>
                <a:schemeClr val="tx1"/>
              </a:buClr>
              <a:buFont typeface="Arial" panose="020B0604020202020204" pitchFamily="34" charset="0"/>
              <a:buChar char="•"/>
            </a:pP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Đăng</a:t>
            </a: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nhập</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Đăng</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ký</a:t>
            </a:r>
            <a:endPar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endParaRPr>
          </a:p>
          <a:p>
            <a:pPr marL="285750" lvl="0" indent="-285750">
              <a:spcBef>
                <a:spcPts val="600"/>
              </a:spcBef>
              <a:spcAft>
                <a:spcPts val="600"/>
              </a:spcAft>
              <a:buClr>
                <a:schemeClr val="tx1"/>
              </a:buClr>
              <a:buFont typeface="Arial" panose="020B0604020202020204" pitchFamily="34" charset="0"/>
              <a:buChar char="•"/>
            </a:pP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Tạo</a:t>
            </a: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danh</a:t>
            </a: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sách</a:t>
            </a: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nhạc</a:t>
            </a:r>
            <a:endPar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marL="285750" lvl="0" indent="-285750">
              <a:spcBef>
                <a:spcPts val="600"/>
              </a:spcBef>
              <a:spcAft>
                <a:spcPts val="600"/>
              </a:spcAft>
              <a:buClr>
                <a:schemeClr val="tx1"/>
              </a:buClr>
              <a:buFont typeface="Arial" panose="020B0604020202020204" pitchFamily="34" charset="0"/>
              <a:buChar char="•"/>
            </a:pP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Thích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bài</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hát</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và</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tạo</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danh</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sách</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thích</a:t>
            </a:r>
            <a:endPar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endParaRPr>
          </a:p>
          <a:p>
            <a:pPr marL="285750" lvl="0" indent="-285750">
              <a:spcBef>
                <a:spcPts val="600"/>
              </a:spcBef>
              <a:spcAft>
                <a:spcPts val="600"/>
              </a:spcAft>
              <a:buClr>
                <a:schemeClr val="tx1"/>
              </a:buClr>
              <a:buFont typeface="Arial" panose="020B0604020202020204" pitchFamily="34" charset="0"/>
              <a:buChar char="•"/>
            </a:pP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Chức</a:t>
            </a:r>
            <a:r>
              <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n</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ăng</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nghe</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nhạc</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đơn</a:t>
            </a:r>
            <a:r>
              <a:rPr lang="en-US"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tx1"/>
                </a:solidFill>
                <a:latin typeface="Calibri" panose="020F0502020204030204" pitchFamily="34" charset="0"/>
                <a:ea typeface="Yu Mincho" panose="02020400000000000000" pitchFamily="18" charset="-128"/>
                <a:cs typeface="Times New Roman" panose="02020603050405020304" pitchFamily="18" charset="0"/>
              </a:rPr>
              <a:t>giản</a:t>
            </a:r>
            <a:endPar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2403009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0">
          <a:extLst>
            <a:ext uri="{FF2B5EF4-FFF2-40B4-BE49-F238E27FC236}">
              <a16:creationId xmlns:a16="http://schemas.microsoft.com/office/drawing/2014/main" id="{EEB3DDCC-ED30-CC84-FB9F-C9FA515ACA8F}"/>
            </a:ext>
          </a:extLst>
        </p:cNvPr>
        <p:cNvGrpSpPr/>
        <p:nvPr/>
      </p:nvGrpSpPr>
      <p:grpSpPr>
        <a:xfrm>
          <a:off x="0" y="0"/>
          <a:ext cx="0" cy="0"/>
          <a:chOff x="0" y="0"/>
          <a:chExt cx="0" cy="0"/>
        </a:xfrm>
      </p:grpSpPr>
      <p:sp>
        <p:nvSpPr>
          <p:cNvPr id="401" name="Google Shape;401;p32">
            <a:extLst>
              <a:ext uri="{FF2B5EF4-FFF2-40B4-BE49-F238E27FC236}">
                <a16:creationId xmlns:a16="http://schemas.microsoft.com/office/drawing/2014/main" id="{06A4AB12-9146-052A-E2D7-6D0A3A184727}"/>
              </a:ext>
            </a:extLst>
          </p:cNvPr>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solidFill>
                  <a:schemeClr val="bg2"/>
                </a:solidFill>
              </a:rPr>
              <a:t>Trang </a:t>
            </a:r>
            <a:r>
              <a:rPr lang="en-US" dirty="0" err="1">
                <a:solidFill>
                  <a:schemeClr val="bg2"/>
                </a:solidFill>
              </a:rPr>
              <a:t>Chủ</a:t>
            </a:r>
            <a:endParaRPr lang="en-US" dirty="0">
              <a:solidFill>
                <a:schemeClr val="bg2"/>
              </a:solidFill>
            </a:endParaRPr>
          </a:p>
        </p:txBody>
      </p:sp>
      <p:grpSp>
        <p:nvGrpSpPr>
          <p:cNvPr id="403" name="Google Shape;403;p32">
            <a:extLst>
              <a:ext uri="{FF2B5EF4-FFF2-40B4-BE49-F238E27FC236}">
                <a16:creationId xmlns:a16="http://schemas.microsoft.com/office/drawing/2014/main" id="{0E8FEB6F-B1F8-EBC8-D7F5-C6C57CE553CD}"/>
              </a:ext>
            </a:extLst>
          </p:cNvPr>
          <p:cNvGrpSpPr/>
          <p:nvPr/>
        </p:nvGrpSpPr>
        <p:grpSpPr>
          <a:xfrm>
            <a:off x="723837" y="552000"/>
            <a:ext cx="1218671" cy="1640915"/>
            <a:chOff x="723837" y="552000"/>
            <a:chExt cx="1218671" cy="1640915"/>
          </a:xfrm>
        </p:grpSpPr>
        <p:sp>
          <p:nvSpPr>
            <p:cNvPr id="404" name="Google Shape;404;p32">
              <a:extLst>
                <a:ext uri="{FF2B5EF4-FFF2-40B4-BE49-F238E27FC236}">
                  <a16:creationId xmlns:a16="http://schemas.microsoft.com/office/drawing/2014/main" id="{176C8569-894B-0FA6-D923-3BF357DEBFC3}"/>
                </a:ext>
              </a:extLst>
            </p:cNvPr>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a:extLst>
                <a:ext uri="{FF2B5EF4-FFF2-40B4-BE49-F238E27FC236}">
                  <a16:creationId xmlns:a16="http://schemas.microsoft.com/office/drawing/2014/main" id="{0585B873-A57D-C283-7957-FCC37E6AA034}"/>
                </a:ext>
              </a:extLst>
            </p:cNvPr>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a:extLst>
                <a:ext uri="{FF2B5EF4-FFF2-40B4-BE49-F238E27FC236}">
                  <a16:creationId xmlns:a16="http://schemas.microsoft.com/office/drawing/2014/main" id="{C08FBF21-A426-DC14-43F8-55CDA80F060D}"/>
                </a:ext>
              </a:extLst>
            </p:cNvPr>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a:extLst>
                <a:ext uri="{FF2B5EF4-FFF2-40B4-BE49-F238E27FC236}">
                  <a16:creationId xmlns:a16="http://schemas.microsoft.com/office/drawing/2014/main" id="{4326A866-6146-57F0-18C1-608CD467060F}"/>
                </a:ext>
              </a:extLst>
            </p:cNvPr>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a:extLst>
                <a:ext uri="{FF2B5EF4-FFF2-40B4-BE49-F238E27FC236}">
                  <a16:creationId xmlns:a16="http://schemas.microsoft.com/office/drawing/2014/main" id="{8E6E32A5-1D17-0687-7511-7765558CE65C}"/>
                </a:ext>
              </a:extLst>
            </p:cNvPr>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a:extLst>
                <a:ext uri="{FF2B5EF4-FFF2-40B4-BE49-F238E27FC236}">
                  <a16:creationId xmlns:a16="http://schemas.microsoft.com/office/drawing/2014/main" id="{B33AD718-22E0-F9DB-F7A0-511090CC52E5}"/>
                </a:ext>
              </a:extLst>
            </p:cNvPr>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a:extLst>
                <a:ext uri="{FF2B5EF4-FFF2-40B4-BE49-F238E27FC236}">
                  <a16:creationId xmlns:a16="http://schemas.microsoft.com/office/drawing/2014/main" id="{8F6D0424-FFAF-2551-1741-A1F7FD273F34}"/>
                </a:ext>
              </a:extLst>
            </p:cNvPr>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a:extLst>
                <a:ext uri="{FF2B5EF4-FFF2-40B4-BE49-F238E27FC236}">
                  <a16:creationId xmlns:a16="http://schemas.microsoft.com/office/drawing/2014/main" id="{68AB3C12-F687-D364-0108-4EDBB3B53A4F}"/>
                </a:ext>
              </a:extLst>
            </p:cNvPr>
            <p:cNvGrpSpPr/>
            <p:nvPr/>
          </p:nvGrpSpPr>
          <p:grpSpPr>
            <a:xfrm>
              <a:off x="729630" y="1968358"/>
              <a:ext cx="255615" cy="224557"/>
              <a:chOff x="6184139" y="1980808"/>
              <a:chExt cx="451696" cy="396814"/>
            </a:xfrm>
          </p:grpSpPr>
          <p:sp>
            <p:nvSpPr>
              <p:cNvPr id="412" name="Google Shape;412;p32">
                <a:extLst>
                  <a:ext uri="{FF2B5EF4-FFF2-40B4-BE49-F238E27FC236}">
                    <a16:creationId xmlns:a16="http://schemas.microsoft.com/office/drawing/2014/main" id="{BF2D880A-33AA-51E9-E68E-5885D842C70A}"/>
                  </a:ext>
                </a:extLst>
              </p:cNvPr>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a:extLst>
                  <a:ext uri="{FF2B5EF4-FFF2-40B4-BE49-F238E27FC236}">
                    <a16:creationId xmlns:a16="http://schemas.microsoft.com/office/drawing/2014/main" id="{5B0584D7-0A1E-FFDC-45B5-D24B80683283}"/>
                  </a:ext>
                </a:extLst>
              </p:cNvPr>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a:extLst>
                <a:ext uri="{FF2B5EF4-FFF2-40B4-BE49-F238E27FC236}">
                  <a16:creationId xmlns:a16="http://schemas.microsoft.com/office/drawing/2014/main" id="{6C37548B-7E67-11C8-FBA6-8955C732DFF5}"/>
                </a:ext>
              </a:extLst>
            </p:cNvPr>
            <p:cNvGrpSpPr/>
            <p:nvPr/>
          </p:nvGrpSpPr>
          <p:grpSpPr>
            <a:xfrm>
              <a:off x="729630" y="975085"/>
              <a:ext cx="255615" cy="254967"/>
              <a:chOff x="6184139" y="1220827"/>
              <a:chExt cx="451696" cy="450552"/>
            </a:xfrm>
          </p:grpSpPr>
          <p:sp>
            <p:nvSpPr>
              <p:cNvPr id="415" name="Google Shape;415;p32">
                <a:extLst>
                  <a:ext uri="{FF2B5EF4-FFF2-40B4-BE49-F238E27FC236}">
                    <a16:creationId xmlns:a16="http://schemas.microsoft.com/office/drawing/2014/main" id="{7712319F-7EC2-AC5A-5F40-BBDF4A4351C4}"/>
                  </a:ext>
                </a:extLst>
              </p:cNvPr>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a:extLst>
                  <a:ext uri="{FF2B5EF4-FFF2-40B4-BE49-F238E27FC236}">
                    <a16:creationId xmlns:a16="http://schemas.microsoft.com/office/drawing/2014/main" id="{01024DD9-9CB6-72E5-FFE5-13201AA559D1}"/>
                  </a:ext>
                </a:extLst>
              </p:cNvPr>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a:extLst>
                  <a:ext uri="{FF2B5EF4-FFF2-40B4-BE49-F238E27FC236}">
                    <a16:creationId xmlns:a16="http://schemas.microsoft.com/office/drawing/2014/main" id="{2E79B740-ED85-0799-07B0-88397A480A53}"/>
                  </a:ext>
                </a:extLst>
              </p:cNvPr>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a:extLst>
                <a:ext uri="{FF2B5EF4-FFF2-40B4-BE49-F238E27FC236}">
                  <a16:creationId xmlns:a16="http://schemas.microsoft.com/office/drawing/2014/main" id="{2E8D1F52-9B66-BB9D-D2F9-511A8CC294EF}"/>
                </a:ext>
              </a:extLst>
            </p:cNvPr>
            <p:cNvGrpSpPr/>
            <p:nvPr/>
          </p:nvGrpSpPr>
          <p:grpSpPr>
            <a:xfrm>
              <a:off x="723837" y="1482615"/>
              <a:ext cx="267223" cy="233165"/>
              <a:chOff x="6908262" y="1240186"/>
              <a:chExt cx="472209" cy="412024"/>
            </a:xfrm>
          </p:grpSpPr>
          <p:sp>
            <p:nvSpPr>
              <p:cNvPr id="419" name="Google Shape;419;p32">
                <a:extLst>
                  <a:ext uri="{FF2B5EF4-FFF2-40B4-BE49-F238E27FC236}">
                    <a16:creationId xmlns:a16="http://schemas.microsoft.com/office/drawing/2014/main" id="{C680465E-070E-BDB9-86A6-97F383945897}"/>
                  </a:ext>
                </a:extLst>
              </p:cNvPr>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a:extLst>
                  <a:ext uri="{FF2B5EF4-FFF2-40B4-BE49-F238E27FC236}">
                    <a16:creationId xmlns:a16="http://schemas.microsoft.com/office/drawing/2014/main" id="{C3F4FBCA-CCBE-EB34-54C8-C9DB74E750F0}"/>
                  </a:ext>
                </a:extLst>
              </p:cNvPr>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a:extLst>
                  <a:ext uri="{FF2B5EF4-FFF2-40B4-BE49-F238E27FC236}">
                    <a16:creationId xmlns:a16="http://schemas.microsoft.com/office/drawing/2014/main" id="{5565CAF3-B74F-36BF-9A25-E7AB8EB358B1}"/>
                  </a:ext>
                </a:extLst>
              </p:cNvPr>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a:extLst>
                  <a:ext uri="{FF2B5EF4-FFF2-40B4-BE49-F238E27FC236}">
                    <a16:creationId xmlns:a16="http://schemas.microsoft.com/office/drawing/2014/main" id="{D692FD71-DE87-5932-15A0-CD6261AEB12A}"/>
                  </a:ext>
                </a:extLst>
              </p:cNvPr>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a:extLst>
                  <a:ext uri="{FF2B5EF4-FFF2-40B4-BE49-F238E27FC236}">
                    <a16:creationId xmlns:a16="http://schemas.microsoft.com/office/drawing/2014/main" id="{D0D28ED1-8D80-8C68-9218-E4C552F326E3}"/>
                  </a:ext>
                </a:extLst>
              </p:cNvPr>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a:extLst>
                  <a:ext uri="{FF2B5EF4-FFF2-40B4-BE49-F238E27FC236}">
                    <a16:creationId xmlns:a16="http://schemas.microsoft.com/office/drawing/2014/main" id="{4B38FB10-8103-1087-46ED-AA4AE7711525}"/>
                  </a:ext>
                </a:extLst>
              </p:cNvPr>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a:extLst>
                  <a:ext uri="{FF2B5EF4-FFF2-40B4-BE49-F238E27FC236}">
                    <a16:creationId xmlns:a16="http://schemas.microsoft.com/office/drawing/2014/main" id="{ABA40748-F00A-F636-61E2-427B9A49DCA7}"/>
                  </a:ext>
                </a:extLst>
              </p:cNvPr>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a:extLst>
                  <a:ext uri="{FF2B5EF4-FFF2-40B4-BE49-F238E27FC236}">
                    <a16:creationId xmlns:a16="http://schemas.microsoft.com/office/drawing/2014/main" id="{E8E7E185-3AC3-4A56-0C40-EDE60577A2F4}"/>
                  </a:ext>
                </a:extLst>
              </p:cNvPr>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a:extLst>
                <a:ext uri="{FF2B5EF4-FFF2-40B4-BE49-F238E27FC236}">
                  <a16:creationId xmlns:a16="http://schemas.microsoft.com/office/drawing/2014/main" id="{9F4C0DB2-50B1-2915-07C2-B3068908594F}"/>
                </a:ext>
              </a:extLst>
            </p:cNvPr>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a:extLst>
                <a:ext uri="{FF2B5EF4-FFF2-40B4-BE49-F238E27FC236}">
                  <a16:creationId xmlns:a16="http://schemas.microsoft.com/office/drawing/2014/main" id="{AB5B4DAC-C563-2F12-1BA4-AC885BDCCF21}"/>
                </a:ext>
              </a:extLst>
            </p:cNvPr>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05FC851E-54B8-504E-70B0-C0BD0EC0FB1E}"/>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2" name="Picture 1">
            <a:extLst>
              <a:ext uri="{FF2B5EF4-FFF2-40B4-BE49-F238E27FC236}">
                <a16:creationId xmlns:a16="http://schemas.microsoft.com/office/drawing/2014/main" id="{2AF36DDF-7963-F6A6-C635-A4670D22E573}"/>
              </a:ext>
            </a:extLst>
          </p:cNvPr>
          <p:cNvPicPr>
            <a:picLocks noChangeAspect="1"/>
          </p:cNvPicPr>
          <p:nvPr/>
        </p:nvPicPr>
        <p:blipFill>
          <a:blip r:embed="rId3"/>
          <a:stretch>
            <a:fillRect/>
          </a:stretch>
        </p:blipFill>
        <p:spPr>
          <a:xfrm>
            <a:off x="1686874" y="975085"/>
            <a:ext cx="6425700" cy="3614456"/>
          </a:xfrm>
          <a:prstGeom prst="rect">
            <a:avLst/>
          </a:prstGeom>
        </p:spPr>
      </p:pic>
    </p:spTree>
    <p:extLst>
      <p:ext uri="{BB962C8B-B14F-4D97-AF65-F5344CB8AC3E}">
        <p14:creationId xmlns:p14="http://schemas.microsoft.com/office/powerpoint/2010/main" val="1895804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solidFill>
                  <a:schemeClr val="bg2"/>
                </a:solidFill>
              </a:rPr>
              <a:t>Chi </a:t>
            </a:r>
            <a:r>
              <a:rPr lang="en-US" dirty="0" err="1">
                <a:solidFill>
                  <a:schemeClr val="bg2"/>
                </a:solidFill>
              </a:rPr>
              <a:t>tiết</a:t>
            </a:r>
            <a:r>
              <a:rPr lang="en-US" dirty="0">
                <a:solidFill>
                  <a:schemeClr val="bg2"/>
                </a:solidFill>
              </a:rPr>
              <a:t> Album</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4" name="Picture 3">
            <a:extLst>
              <a:ext uri="{FF2B5EF4-FFF2-40B4-BE49-F238E27FC236}">
                <a16:creationId xmlns:a16="http://schemas.microsoft.com/office/drawing/2014/main" id="{2E65F457-83CE-C527-066A-0CF8F8D3E05F}"/>
              </a:ext>
            </a:extLst>
          </p:cNvPr>
          <p:cNvPicPr>
            <a:picLocks noChangeAspect="1"/>
          </p:cNvPicPr>
          <p:nvPr/>
        </p:nvPicPr>
        <p:blipFill>
          <a:blip r:embed="rId3"/>
          <a:stretch>
            <a:fillRect/>
          </a:stretch>
        </p:blipFill>
        <p:spPr>
          <a:xfrm>
            <a:off x="1790866" y="1017600"/>
            <a:ext cx="6298570" cy="3542946"/>
          </a:xfrm>
          <a:prstGeom prst="rect">
            <a:avLst/>
          </a:prstGeom>
        </p:spPr>
      </p:pic>
    </p:spTree>
    <p:extLst>
      <p:ext uri="{BB962C8B-B14F-4D97-AF65-F5344CB8AC3E}">
        <p14:creationId xmlns:p14="http://schemas.microsoft.com/office/powerpoint/2010/main" val="2371762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bg2"/>
                </a:solidFill>
              </a:rPr>
              <a:t>Phần</a:t>
            </a:r>
            <a:r>
              <a:rPr lang="en-US" dirty="0">
                <a:solidFill>
                  <a:schemeClr val="bg2"/>
                </a:solidFill>
              </a:rPr>
              <a:t> Recommend</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10" name="Picture 9">
            <a:extLst>
              <a:ext uri="{FF2B5EF4-FFF2-40B4-BE49-F238E27FC236}">
                <a16:creationId xmlns:a16="http://schemas.microsoft.com/office/drawing/2014/main" id="{78FE3D13-DCD8-8A09-CB8E-D89A54560A4E}"/>
              </a:ext>
            </a:extLst>
          </p:cNvPr>
          <p:cNvPicPr>
            <a:picLocks noChangeAspect="1"/>
          </p:cNvPicPr>
          <p:nvPr/>
        </p:nvPicPr>
        <p:blipFill>
          <a:blip r:embed="rId3"/>
          <a:stretch>
            <a:fillRect/>
          </a:stretch>
        </p:blipFill>
        <p:spPr>
          <a:xfrm>
            <a:off x="1597508" y="985096"/>
            <a:ext cx="6694489" cy="3754183"/>
          </a:xfrm>
          <a:prstGeom prst="rect">
            <a:avLst/>
          </a:prstGeom>
        </p:spPr>
      </p:pic>
    </p:spTree>
    <p:extLst>
      <p:ext uri="{BB962C8B-B14F-4D97-AF65-F5344CB8AC3E}">
        <p14:creationId xmlns:p14="http://schemas.microsoft.com/office/powerpoint/2010/main" val="14501008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31"/>
          <p:cNvSpPr txBox="1">
            <a:spLocks noGrp="1"/>
          </p:cNvSpPr>
          <p:nvPr>
            <p:ph type="title" idx="2"/>
          </p:nvPr>
        </p:nvSpPr>
        <p:spPr>
          <a:xfrm>
            <a:off x="2567450" y="1167600"/>
            <a:ext cx="2154900" cy="1735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03</a:t>
            </a:r>
            <a:endParaRPr dirty="0"/>
          </a:p>
        </p:txBody>
      </p:sp>
      <p:sp>
        <p:nvSpPr>
          <p:cNvPr id="350" name="Google Shape;350;p31"/>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solidFill>
                  <a:schemeClr val="bg2"/>
                </a:solidFill>
              </a:rPr>
              <a:t>Model &amp; Kết quả</a:t>
            </a:r>
            <a:endParaRPr dirty="0">
              <a:solidFill>
                <a:schemeClr val="bg2"/>
              </a:solidFill>
            </a:endParaRPr>
          </a:p>
        </p:txBody>
      </p:sp>
      <p:sp>
        <p:nvSpPr>
          <p:cNvPr id="351" name="Google Shape;351;p31"/>
          <p:cNvSpPr/>
          <p:nvPr/>
        </p:nvSpPr>
        <p:spPr>
          <a:xfrm>
            <a:off x="2661150" y="302331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661150" y="302335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31"/>
          <p:cNvGrpSpPr/>
          <p:nvPr/>
        </p:nvGrpSpPr>
        <p:grpSpPr>
          <a:xfrm>
            <a:off x="3206407" y="2963780"/>
            <a:ext cx="146045" cy="146102"/>
            <a:chOff x="3206407" y="2963780"/>
            <a:chExt cx="146045" cy="146102"/>
          </a:xfrm>
        </p:grpSpPr>
        <p:sp>
          <p:nvSpPr>
            <p:cNvPr id="354" name="Google Shape;354;p31"/>
            <p:cNvSpPr/>
            <p:nvPr/>
          </p:nvSpPr>
          <p:spPr>
            <a:xfrm>
              <a:off x="3206407" y="296378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250815" y="3008245"/>
              <a:ext cx="57227"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1"/>
          <p:cNvGrpSpPr/>
          <p:nvPr/>
        </p:nvGrpSpPr>
        <p:grpSpPr>
          <a:xfrm>
            <a:off x="4776350" y="1728120"/>
            <a:ext cx="1314377" cy="482094"/>
            <a:chOff x="4776350" y="1692025"/>
            <a:chExt cx="1314377" cy="482094"/>
          </a:xfrm>
        </p:grpSpPr>
        <p:sp>
          <p:nvSpPr>
            <p:cNvPr id="357" name="Google Shape;357;p31"/>
            <p:cNvSpPr/>
            <p:nvPr/>
          </p:nvSpPr>
          <p:spPr>
            <a:xfrm>
              <a:off x="5195459" y="1692025"/>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5377513" y="1860017"/>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5458629" y="1860017"/>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5829434" y="1802383"/>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5931622" y="1905151"/>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5980506" y="1905151"/>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776350" y="1802383"/>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885904" y="1905151"/>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878493" y="1905151"/>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31"/>
          <p:cNvGrpSpPr/>
          <p:nvPr/>
        </p:nvGrpSpPr>
        <p:grpSpPr>
          <a:xfrm>
            <a:off x="723837" y="552000"/>
            <a:ext cx="1244188" cy="1640915"/>
            <a:chOff x="723837" y="552000"/>
            <a:chExt cx="1244188" cy="1640915"/>
          </a:xfrm>
        </p:grpSpPr>
        <p:sp>
          <p:nvSpPr>
            <p:cNvPr id="367" name="Google Shape;367;p31"/>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1"/>
            <p:cNvGrpSpPr/>
            <p:nvPr/>
          </p:nvGrpSpPr>
          <p:grpSpPr>
            <a:xfrm>
              <a:off x="729630" y="1968358"/>
              <a:ext cx="255615" cy="224557"/>
              <a:chOff x="6184139" y="1980808"/>
              <a:chExt cx="451696" cy="396814"/>
            </a:xfrm>
          </p:grpSpPr>
          <p:sp>
            <p:nvSpPr>
              <p:cNvPr id="371" name="Google Shape;371;p31"/>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1"/>
            <p:cNvGrpSpPr/>
            <p:nvPr/>
          </p:nvGrpSpPr>
          <p:grpSpPr>
            <a:xfrm>
              <a:off x="729630" y="975085"/>
              <a:ext cx="255615" cy="254967"/>
              <a:chOff x="6184139" y="1220827"/>
              <a:chExt cx="451696" cy="450552"/>
            </a:xfrm>
          </p:grpSpPr>
          <p:sp>
            <p:nvSpPr>
              <p:cNvPr id="374" name="Google Shape;374;p31"/>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31"/>
            <p:cNvGrpSpPr/>
            <p:nvPr/>
          </p:nvGrpSpPr>
          <p:grpSpPr>
            <a:xfrm>
              <a:off x="723837" y="1482615"/>
              <a:ext cx="267223" cy="233165"/>
              <a:chOff x="6908262" y="1240186"/>
              <a:chExt cx="472209" cy="412024"/>
            </a:xfrm>
          </p:grpSpPr>
          <p:sp>
            <p:nvSpPr>
              <p:cNvPr id="378" name="Google Shape;378;p31"/>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31"/>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387" name="Google Shape;387;p31"/>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388" name="Google Shape;388;p31"/>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389" name="Google Shape;389;p31"/>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1"/>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391" name="Google Shape;391;p31"/>
          <p:cNvGrpSpPr/>
          <p:nvPr/>
        </p:nvGrpSpPr>
        <p:grpSpPr>
          <a:xfrm>
            <a:off x="2465285" y="552003"/>
            <a:ext cx="599322" cy="250348"/>
            <a:chOff x="2465285" y="552003"/>
            <a:chExt cx="599322" cy="250348"/>
          </a:xfrm>
        </p:grpSpPr>
        <p:sp>
          <p:nvSpPr>
            <p:cNvPr id="392" name="Google Shape;392;p31"/>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394" name="Google Shape;394;p31"/>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sp>
        <p:nvSpPr>
          <p:cNvPr id="396" name="Google Shape;396;p31"/>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extLst>
      <p:ext uri="{BB962C8B-B14F-4D97-AF65-F5344CB8AC3E}">
        <p14:creationId xmlns:p14="http://schemas.microsoft.com/office/powerpoint/2010/main" val="8948278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solidFill>
                  <a:schemeClr val="bg2"/>
                </a:solidFill>
              </a:rPr>
              <a:t>Dataset</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7" name="Picture 6">
            <a:extLst>
              <a:ext uri="{FF2B5EF4-FFF2-40B4-BE49-F238E27FC236}">
                <a16:creationId xmlns:a16="http://schemas.microsoft.com/office/drawing/2014/main" id="{D5D5BD65-F9AC-375B-3DAF-DC10B623A342}"/>
              </a:ext>
            </a:extLst>
          </p:cNvPr>
          <p:cNvPicPr>
            <a:picLocks noChangeAspect="1"/>
          </p:cNvPicPr>
          <p:nvPr/>
        </p:nvPicPr>
        <p:blipFill>
          <a:blip r:embed="rId3"/>
          <a:stretch>
            <a:fillRect/>
          </a:stretch>
        </p:blipFill>
        <p:spPr>
          <a:xfrm>
            <a:off x="2287385" y="1070879"/>
            <a:ext cx="5144970" cy="1431214"/>
          </a:xfrm>
          <a:prstGeom prst="rect">
            <a:avLst/>
          </a:prstGeom>
        </p:spPr>
      </p:pic>
      <p:sp>
        <p:nvSpPr>
          <p:cNvPr id="12" name="TextBox 11">
            <a:extLst>
              <a:ext uri="{FF2B5EF4-FFF2-40B4-BE49-F238E27FC236}">
                <a16:creationId xmlns:a16="http://schemas.microsoft.com/office/drawing/2014/main" id="{29D20F9D-397E-A9BB-15A8-47E20D135E23}"/>
              </a:ext>
            </a:extLst>
          </p:cNvPr>
          <p:cNvSpPr txBox="1"/>
          <p:nvPr/>
        </p:nvSpPr>
        <p:spPr>
          <a:xfrm>
            <a:off x="1329466" y="2541367"/>
            <a:ext cx="6953529" cy="954107"/>
          </a:xfrm>
          <a:prstGeom prst="rect">
            <a:avLst/>
          </a:prstGeom>
          <a:noFill/>
        </p:spPr>
        <p:txBody>
          <a:bodyPr wrap="square">
            <a:spAutoFit/>
          </a:bodyPr>
          <a:lstStyle/>
          <a:p>
            <a:pPr>
              <a:spcBef>
                <a:spcPts val="600"/>
              </a:spcBef>
              <a:spcAft>
                <a:spcPts val="600"/>
              </a:spcAft>
            </a:pPr>
            <a:r>
              <a:rPr lang="en-US" sz="1200" dirty="0">
                <a:solidFill>
                  <a:schemeClr val="bg2"/>
                </a:solidFill>
              </a:rPr>
              <a:t>Dataset</a:t>
            </a:r>
            <a:r>
              <a:rPr lang="en-US" sz="1200" dirty="0">
                <a:solidFill>
                  <a:schemeClr val="tx1"/>
                </a:solidFill>
              </a:rPr>
              <a:t> </a:t>
            </a:r>
            <a:r>
              <a:rPr lang="vi-VN" sz="1200" dirty="0">
                <a:solidFill>
                  <a:schemeClr val="tx1"/>
                </a:solidFill>
              </a:rPr>
              <a:t>gồm 322 bài hát và lời nhạc của chúng, được chia theo 5 thể loại nhạc </a:t>
            </a:r>
            <a:endParaRPr lang="en-US" sz="1200" dirty="0">
              <a:solidFill>
                <a:schemeClr val="tx1"/>
              </a:solidFill>
            </a:endParaRPr>
          </a:p>
          <a:p>
            <a:pPr>
              <a:spcBef>
                <a:spcPts val="600"/>
              </a:spcBef>
              <a:spcAft>
                <a:spcPts val="600"/>
              </a:spcAft>
            </a:pPr>
            <a:r>
              <a:rPr lang="en-US" sz="1200" dirty="0">
                <a:solidFill>
                  <a:schemeClr val="tx2"/>
                </a:solidFill>
              </a:rPr>
              <a:t>- </a:t>
            </a:r>
            <a:r>
              <a:rPr lang="vi-VN" sz="1200" dirty="0">
                <a:solidFill>
                  <a:schemeClr val="tx2"/>
                </a:solidFill>
              </a:rPr>
              <a:t>Rock, HipHop, R&amp;B, Country, Pop.</a:t>
            </a:r>
            <a:endParaRPr lang="en-US" sz="1200" dirty="0">
              <a:solidFill>
                <a:schemeClr val="tx2"/>
              </a:solidFill>
            </a:endParaRPr>
          </a:p>
          <a:p>
            <a:pPr>
              <a:spcBef>
                <a:spcPts val="600"/>
              </a:spcBef>
              <a:spcAft>
                <a:spcPts val="600"/>
              </a:spcAft>
            </a:pPr>
            <a:r>
              <a:rPr lang="en-US" sz="1200" dirty="0" err="1">
                <a:solidFill>
                  <a:schemeClr val="tx1"/>
                </a:solidFill>
              </a:rPr>
              <a:t>Xử</a:t>
            </a:r>
            <a:r>
              <a:rPr lang="en-US" sz="1200" dirty="0">
                <a:solidFill>
                  <a:schemeClr val="tx1"/>
                </a:solidFill>
              </a:rPr>
              <a:t> </a:t>
            </a:r>
            <a:r>
              <a:rPr lang="en-US" sz="1200" dirty="0" err="1">
                <a:solidFill>
                  <a:schemeClr val="tx1"/>
                </a:solidFill>
              </a:rPr>
              <a:t>lý</a:t>
            </a:r>
            <a:r>
              <a:rPr lang="en-US" sz="1200" dirty="0">
                <a:solidFill>
                  <a:schemeClr val="tx1"/>
                </a:solidFill>
              </a:rPr>
              <a:t> </a:t>
            </a:r>
            <a:r>
              <a:rPr lang="en-US" sz="1200" dirty="0" err="1">
                <a:solidFill>
                  <a:schemeClr val="tx1"/>
                </a:solidFill>
              </a:rPr>
              <a:t>dữ</a:t>
            </a:r>
            <a:r>
              <a:rPr lang="en-US" sz="1200" dirty="0">
                <a:solidFill>
                  <a:schemeClr val="tx1"/>
                </a:solidFill>
              </a:rPr>
              <a:t> liệu </a:t>
            </a:r>
            <a:r>
              <a:rPr lang="en-US" sz="1200" dirty="0" err="1">
                <a:solidFill>
                  <a:schemeClr val="tx1"/>
                </a:solidFill>
              </a:rPr>
              <a:t>bằng</a:t>
            </a:r>
            <a:r>
              <a:rPr lang="en-US" sz="1200" dirty="0">
                <a:solidFill>
                  <a:schemeClr val="tx1"/>
                </a:solidFill>
              </a:rPr>
              <a:t> </a:t>
            </a:r>
            <a:r>
              <a:rPr lang="en-US" sz="1200" dirty="0">
                <a:solidFill>
                  <a:schemeClr val="tx2"/>
                </a:solidFill>
              </a:rPr>
              <a:t>tokenizer</a:t>
            </a:r>
            <a:r>
              <a:rPr lang="en-US" sz="1200" dirty="0">
                <a:solidFill>
                  <a:schemeClr val="tx1"/>
                </a:solidFill>
              </a:rPr>
              <a:t> </a:t>
            </a:r>
            <a:r>
              <a:rPr lang="en-US" sz="1200" dirty="0" err="1">
                <a:solidFill>
                  <a:schemeClr val="tx1"/>
                </a:solidFill>
              </a:rPr>
              <a:t>và</a:t>
            </a:r>
            <a:r>
              <a:rPr lang="en-US" sz="1200" dirty="0">
                <a:solidFill>
                  <a:schemeClr val="tx1"/>
                </a:solidFill>
              </a:rPr>
              <a:t> </a:t>
            </a:r>
            <a:r>
              <a:rPr lang="en-US" sz="1200" dirty="0">
                <a:solidFill>
                  <a:schemeClr val="tx2"/>
                </a:solidFill>
              </a:rPr>
              <a:t>stemming</a:t>
            </a:r>
            <a:endParaRPr lang="vi-VN" sz="1200" dirty="0">
              <a:solidFill>
                <a:schemeClr val="tx2"/>
              </a:solidFill>
            </a:endParaRPr>
          </a:p>
        </p:txBody>
      </p:sp>
    </p:spTree>
    <p:extLst>
      <p:ext uri="{BB962C8B-B14F-4D97-AF65-F5344CB8AC3E}">
        <p14:creationId xmlns:p14="http://schemas.microsoft.com/office/powerpoint/2010/main" val="4223077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solidFill>
                  <a:schemeClr val="bg2"/>
                </a:solidFill>
              </a:rPr>
              <a:t>Dataset</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12" name="TextBox 11">
            <a:extLst>
              <a:ext uri="{FF2B5EF4-FFF2-40B4-BE49-F238E27FC236}">
                <a16:creationId xmlns:a16="http://schemas.microsoft.com/office/drawing/2014/main" id="{29D20F9D-397E-A9BB-15A8-47E20D135E23}"/>
              </a:ext>
            </a:extLst>
          </p:cNvPr>
          <p:cNvSpPr txBox="1"/>
          <p:nvPr/>
        </p:nvSpPr>
        <p:spPr>
          <a:xfrm>
            <a:off x="1235689" y="3603806"/>
            <a:ext cx="6444479" cy="1747338"/>
          </a:xfrm>
          <a:prstGeom prst="rect">
            <a:avLst/>
          </a:prstGeom>
          <a:noFill/>
        </p:spPr>
        <p:txBody>
          <a:bodyPr wrap="square">
            <a:spAutoFit/>
          </a:bodyPr>
          <a:lstStyle/>
          <a:p>
            <a:pPr>
              <a:lnSpc>
                <a:spcPct val="107000"/>
              </a:lnSpc>
              <a:spcAft>
                <a:spcPts val="800"/>
              </a:spcAft>
            </a:pPr>
            <a:r>
              <a:rPr lang="en-US" sz="800" dirty="0" err="1">
                <a:solidFill>
                  <a:schemeClr val="tx1"/>
                </a:solidFill>
                <a:effectLst/>
                <a:latin typeface="+mn-lt"/>
                <a:ea typeface="Calibri" panose="020F0502020204030204" pitchFamily="34" charset="0"/>
                <a:cs typeface="Times New Roman" panose="02020603050405020304" pitchFamily="18" charset="0"/>
              </a:rPr>
              <a:t>Kết</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quả</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xử</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lý</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là</a:t>
            </a:r>
            <a:r>
              <a:rPr lang="en-US" sz="800" dirty="0">
                <a:solidFill>
                  <a:schemeClr val="tx1"/>
                </a:solidFill>
                <a:effectLst/>
                <a:latin typeface="+mn-lt"/>
                <a:ea typeface="Calibri" panose="020F0502020204030204" pitchFamily="34" charset="0"/>
                <a:cs typeface="Times New Roman" panose="02020603050405020304" pitchFamily="18" charset="0"/>
              </a:rPr>
              <a:t> ma </a:t>
            </a:r>
            <a:r>
              <a:rPr lang="en-US" sz="800" dirty="0" err="1">
                <a:solidFill>
                  <a:schemeClr val="tx1"/>
                </a:solidFill>
                <a:effectLst/>
                <a:latin typeface="+mn-lt"/>
                <a:ea typeface="Calibri" panose="020F0502020204030204" pitchFamily="34" charset="0"/>
                <a:cs typeface="Times New Roman" panose="02020603050405020304" pitchFamily="18" charset="0"/>
              </a:rPr>
              <a:t>trận</a:t>
            </a:r>
            <a:r>
              <a:rPr lang="en-US" sz="800" dirty="0">
                <a:solidFill>
                  <a:schemeClr val="tx1"/>
                </a:solidFill>
                <a:effectLst/>
                <a:latin typeface="+mn-lt"/>
                <a:ea typeface="Calibri" panose="020F0502020204030204" pitchFamily="34" charset="0"/>
                <a:cs typeface="Times New Roman" panose="02020603050405020304" pitchFamily="18" charset="0"/>
              </a:rPr>
              <a:t> TF-IDF (322, 3017) </a:t>
            </a:r>
            <a:r>
              <a:rPr lang="en-US" sz="800" dirty="0" err="1">
                <a:solidFill>
                  <a:schemeClr val="tx1"/>
                </a:solidFill>
                <a:effectLst/>
                <a:latin typeface="+mn-lt"/>
                <a:ea typeface="Calibri" panose="020F0502020204030204" pitchFamily="34" charset="0"/>
                <a:cs typeface="Times New Roman" panose="02020603050405020304" pitchFamily="18" charset="0"/>
              </a:rPr>
              <a:t>là</a:t>
            </a:r>
            <a:r>
              <a:rPr lang="en-US" sz="800" dirty="0">
                <a:solidFill>
                  <a:schemeClr val="tx1"/>
                </a:solidFill>
                <a:effectLst/>
                <a:latin typeface="+mn-lt"/>
                <a:ea typeface="Calibri" panose="020F0502020204030204" pitchFamily="34" charset="0"/>
                <a:cs typeface="Times New Roman" panose="02020603050405020304" pitchFamily="18" charset="0"/>
              </a:rPr>
              <a:t> 322 </a:t>
            </a:r>
            <a:r>
              <a:rPr lang="en-US" sz="800" dirty="0" err="1">
                <a:solidFill>
                  <a:schemeClr val="tx1"/>
                </a:solidFill>
                <a:effectLst/>
                <a:latin typeface="+mn-lt"/>
                <a:ea typeface="Calibri" panose="020F0502020204030204" pitchFamily="34" charset="0"/>
                <a:cs typeface="Times New Roman" panose="02020603050405020304" pitchFamily="18" charset="0"/>
              </a:rPr>
              <a:t>bài</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hát</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với</a:t>
            </a:r>
            <a:r>
              <a:rPr lang="en-US" sz="800" dirty="0">
                <a:solidFill>
                  <a:schemeClr val="tx1"/>
                </a:solidFill>
                <a:effectLst/>
                <a:latin typeface="+mn-lt"/>
                <a:ea typeface="Calibri" panose="020F0502020204030204" pitchFamily="34" charset="0"/>
                <a:cs typeface="Times New Roman" panose="02020603050405020304" pitchFamily="18" charset="0"/>
              </a:rPr>
              <a:t> 3017 </a:t>
            </a:r>
            <a:r>
              <a:rPr lang="en-US" sz="800" dirty="0" err="1">
                <a:solidFill>
                  <a:schemeClr val="tx1"/>
                </a:solidFill>
                <a:effectLst/>
                <a:latin typeface="+mn-lt"/>
                <a:ea typeface="Calibri" panose="020F0502020204030204" pitchFamily="34" charset="0"/>
                <a:cs typeface="Times New Roman" panose="02020603050405020304" pitchFamily="18" charset="0"/>
              </a:rPr>
              <a:t>từ</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duy</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nhất</a:t>
            </a:r>
            <a:endParaRPr lang="en-US" sz="800" dirty="0">
              <a:solidFill>
                <a:schemeClr val="tx1"/>
              </a:solidFill>
              <a:effectLst/>
              <a:latin typeface="+mn-lt"/>
              <a:ea typeface="Calibri" panose="020F0502020204030204" pitchFamily="34" charset="0"/>
              <a:cs typeface="Times New Roman" panose="02020603050405020304" pitchFamily="18" charset="0"/>
            </a:endParaRPr>
          </a:p>
          <a:p>
            <a:pPr>
              <a:lnSpc>
                <a:spcPct val="107000"/>
              </a:lnSpc>
              <a:spcAft>
                <a:spcPts val="800"/>
              </a:spcAft>
            </a:pPr>
            <a:r>
              <a:rPr lang="en-US" sz="800" dirty="0" err="1">
                <a:solidFill>
                  <a:schemeClr val="tx1"/>
                </a:solidFill>
                <a:effectLst/>
                <a:latin typeface="+mn-lt"/>
                <a:ea typeface="Calibri" panose="020F0502020204030204" pitchFamily="34" charset="0"/>
                <a:cs typeface="Times New Roman" panose="02020603050405020304" pitchFamily="18" charset="0"/>
              </a:rPr>
              <a:t>là</a:t>
            </a:r>
            <a:r>
              <a:rPr lang="en-US" sz="800" dirty="0">
                <a:solidFill>
                  <a:schemeClr val="tx1"/>
                </a:solidFill>
                <a:effectLst/>
                <a:latin typeface="+mn-lt"/>
                <a:ea typeface="Calibri" panose="020F0502020204030204" pitchFamily="34" charset="0"/>
                <a:cs typeface="Times New Roman" panose="02020603050405020304" pitchFamily="18" charset="0"/>
              </a:rPr>
              <a:t> ma </a:t>
            </a:r>
            <a:r>
              <a:rPr lang="en-US" sz="800" dirty="0" err="1">
                <a:solidFill>
                  <a:schemeClr val="tx1"/>
                </a:solidFill>
                <a:effectLst/>
                <a:latin typeface="+mn-lt"/>
                <a:ea typeface="Calibri" panose="020F0502020204030204" pitchFamily="34" charset="0"/>
                <a:cs typeface="Times New Roman" panose="02020603050405020304" pitchFamily="18" charset="0"/>
              </a:rPr>
              <a:t>trận</a:t>
            </a:r>
            <a:r>
              <a:rPr lang="en-US" sz="800" dirty="0">
                <a:solidFill>
                  <a:schemeClr val="tx1"/>
                </a:solidFill>
                <a:effectLst/>
                <a:latin typeface="+mn-lt"/>
                <a:ea typeface="Calibri" panose="020F0502020204030204" pitchFamily="34" charset="0"/>
                <a:cs typeface="Times New Roman" panose="02020603050405020304" pitchFamily="18" charset="0"/>
              </a:rPr>
              <a:t> TF-IDF : </a:t>
            </a:r>
            <a:r>
              <a:rPr lang="en-US" sz="800" dirty="0" err="1">
                <a:solidFill>
                  <a:schemeClr val="tx1"/>
                </a:solidFill>
                <a:effectLst/>
                <a:latin typeface="+mn-lt"/>
                <a:ea typeface="Calibri" panose="020F0502020204030204" pitchFamily="34" charset="0"/>
                <a:cs typeface="Times New Roman" panose="02020603050405020304" pitchFamily="18" charset="0"/>
              </a:rPr>
              <a:t>biểu</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diễn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số</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học</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của</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văn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bản</a:t>
            </a:r>
            <a:r>
              <a:rPr lang="en-US" sz="800" dirty="0">
                <a:solidFill>
                  <a:schemeClr val="tx1"/>
                </a:solidFill>
                <a:effectLst/>
                <a:latin typeface="+mn-lt"/>
                <a:ea typeface="Calibri" panose="020F0502020204030204" pitchFamily="34" charset="0"/>
                <a:cs typeface="Times New Roman" panose="02020603050405020304" pitchFamily="18" charset="0"/>
              </a:rPr>
              <a:t> , </a:t>
            </a:r>
            <a:r>
              <a:rPr lang="en-US" sz="800" dirty="0" err="1">
                <a:solidFill>
                  <a:schemeClr val="tx1"/>
                </a:solidFill>
                <a:effectLst/>
                <a:latin typeface="+mn-lt"/>
                <a:ea typeface="Calibri" panose="020F0502020204030204" pitchFamily="34" charset="0"/>
                <a:cs typeface="Times New Roman" panose="02020603050405020304" pitchFamily="18" charset="0"/>
              </a:rPr>
              <a:t>thể</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hiện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mức</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độ</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quan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trọng</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của</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từ</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trong</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dự</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liệu</a:t>
            </a:r>
            <a:endParaRPr lang="en-US" sz="800" dirty="0">
              <a:solidFill>
                <a:schemeClr val="tx1"/>
              </a:solidFill>
              <a:effectLst/>
              <a:latin typeface="+mn-lt"/>
              <a:ea typeface="Calibri" panose="020F0502020204030204" pitchFamily="34" charset="0"/>
              <a:cs typeface="Times New Roman" panose="02020603050405020304" pitchFamily="18" charset="0"/>
            </a:endParaRPr>
          </a:p>
          <a:p>
            <a:pPr>
              <a:lnSpc>
                <a:spcPct val="107000"/>
              </a:lnSpc>
              <a:spcAft>
                <a:spcPts val="800"/>
              </a:spcAft>
            </a:pPr>
            <a:r>
              <a:rPr lang="en-US" sz="800" dirty="0">
                <a:solidFill>
                  <a:schemeClr val="tx1"/>
                </a:solidFill>
                <a:effectLst/>
                <a:latin typeface="+mn-lt"/>
                <a:ea typeface="Calibri" panose="020F0502020204030204" pitchFamily="34" charset="0"/>
                <a:cs typeface="Times New Roman" panose="02020603050405020304" pitchFamily="18" charset="0"/>
              </a:rPr>
              <a:t>TF : </a:t>
            </a:r>
            <a:r>
              <a:rPr lang="en-US" sz="800" dirty="0" err="1">
                <a:solidFill>
                  <a:schemeClr val="tx1"/>
                </a:solidFill>
                <a:effectLst/>
                <a:latin typeface="+mn-lt"/>
                <a:ea typeface="Calibri" panose="020F0502020204030204" pitchFamily="34" charset="0"/>
                <a:cs typeface="Times New Roman" panose="02020603050405020304" pitchFamily="18" charset="0"/>
              </a:rPr>
              <a:t>tần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suất</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xuất</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hiện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của</a:t>
            </a:r>
            <a:r>
              <a:rPr lang="en-US" sz="800" dirty="0">
                <a:solidFill>
                  <a:schemeClr val="tx1"/>
                </a:solidFill>
                <a:effectLst/>
                <a:latin typeface="+mn-lt"/>
                <a:ea typeface="Calibri" panose="020F0502020204030204" pitchFamily="34" charset="0"/>
                <a:cs typeface="Times New Roman" panose="02020603050405020304" pitchFamily="18" charset="0"/>
              </a:rPr>
              <a:t> 1 </a:t>
            </a:r>
            <a:r>
              <a:rPr lang="en-US" sz="800" dirty="0" err="1">
                <a:solidFill>
                  <a:schemeClr val="tx1"/>
                </a:solidFill>
                <a:effectLst/>
                <a:latin typeface="+mn-lt"/>
                <a:ea typeface="Calibri" panose="020F0502020204030204" pitchFamily="34" charset="0"/>
                <a:cs typeface="Times New Roman" panose="02020603050405020304" pitchFamily="18" charset="0"/>
              </a:rPr>
              <a:t>từ</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trong</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tài</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liệu</a:t>
            </a:r>
            <a:r>
              <a:rPr lang="en-US" sz="800" dirty="0">
                <a:solidFill>
                  <a:schemeClr val="tx1"/>
                </a:solidFill>
                <a:effectLst/>
                <a:latin typeface="+mn-lt"/>
                <a:ea typeface="Calibri" panose="020F0502020204030204" pitchFamily="34" charset="0"/>
                <a:cs typeface="Times New Roman" panose="02020603050405020304" pitchFamily="18" charset="0"/>
              </a:rPr>
              <a:t> </a:t>
            </a:r>
          </a:p>
          <a:p>
            <a:pPr>
              <a:lnSpc>
                <a:spcPct val="107000"/>
              </a:lnSpc>
              <a:spcAft>
                <a:spcPts val="800"/>
              </a:spcAft>
            </a:pPr>
            <a:r>
              <a:rPr lang="en-US" sz="800" dirty="0">
                <a:solidFill>
                  <a:schemeClr val="tx1"/>
                </a:solidFill>
                <a:effectLst/>
                <a:latin typeface="+mn-lt"/>
                <a:ea typeface="Calibri" panose="020F0502020204030204" pitchFamily="34" charset="0"/>
                <a:cs typeface="Times New Roman" panose="02020603050405020304" pitchFamily="18" charset="0"/>
              </a:rPr>
              <a:t>IDF : </a:t>
            </a:r>
            <a:r>
              <a:rPr lang="en-US" sz="800" dirty="0" err="1">
                <a:solidFill>
                  <a:schemeClr val="tx1"/>
                </a:solidFill>
                <a:effectLst/>
                <a:latin typeface="+mn-lt"/>
                <a:ea typeface="Calibri" panose="020F0502020204030204" pitchFamily="34" charset="0"/>
                <a:cs typeface="Times New Roman" panose="02020603050405020304" pitchFamily="18" charset="0"/>
              </a:rPr>
              <a:t>mức</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độ</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quan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trọng</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của</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từ</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đó</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dựa</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trên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số</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lượng</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tài</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liệu</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chứa</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từ</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đó</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trọng</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toàn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bộ</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tập</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dữ</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liệu</a:t>
            </a:r>
            <a:endParaRPr lang="en-US" sz="800" dirty="0">
              <a:solidFill>
                <a:schemeClr val="tx1"/>
              </a:solidFill>
              <a:effectLst/>
              <a:latin typeface="+mn-lt"/>
              <a:ea typeface="Calibri" panose="020F0502020204030204" pitchFamily="34" charset="0"/>
              <a:cs typeface="Times New Roman" panose="02020603050405020304" pitchFamily="18" charset="0"/>
            </a:endParaRPr>
          </a:p>
          <a:p>
            <a:pPr>
              <a:lnSpc>
                <a:spcPct val="107000"/>
              </a:lnSpc>
              <a:spcAft>
                <a:spcPts val="800"/>
              </a:spcAft>
            </a:pPr>
            <a:r>
              <a:rPr lang="en-US" sz="800" dirty="0" err="1">
                <a:solidFill>
                  <a:schemeClr val="tx1"/>
                </a:solidFill>
                <a:effectLst/>
                <a:latin typeface="+mn-lt"/>
                <a:ea typeface="Calibri" panose="020F0502020204030204" pitchFamily="34" charset="0"/>
                <a:cs typeface="Times New Roman" panose="02020603050405020304" pitchFamily="18" charset="0"/>
              </a:rPr>
              <a:t>Giúp</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hiểu</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nội</a:t>
            </a:r>
            <a:r>
              <a:rPr lang="en-US" sz="800" dirty="0">
                <a:solidFill>
                  <a:schemeClr val="tx1"/>
                </a:solidFill>
                <a:effectLst/>
                <a:latin typeface="+mn-lt"/>
                <a:ea typeface="Calibri" panose="020F0502020204030204" pitchFamily="34" charset="0"/>
                <a:cs typeface="Times New Roman" panose="02020603050405020304" pitchFamily="18" charset="0"/>
              </a:rPr>
              <a:t> dung </a:t>
            </a:r>
            <a:r>
              <a:rPr lang="en-US" sz="800" dirty="0" err="1">
                <a:solidFill>
                  <a:schemeClr val="tx1"/>
                </a:solidFill>
                <a:effectLst/>
                <a:latin typeface="+mn-lt"/>
                <a:ea typeface="Calibri" panose="020F0502020204030204" pitchFamily="34" charset="0"/>
                <a:cs typeface="Times New Roman" panose="02020603050405020304" pitchFamily="18" charset="0"/>
              </a:rPr>
              <a:t>văn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bản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tốt</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hơn</a:t>
            </a:r>
            <a:r>
              <a:rPr lang="en-US" sz="800" dirty="0">
                <a:solidFill>
                  <a:schemeClr val="tx1"/>
                </a:solidFill>
                <a:effectLst/>
                <a:latin typeface="+mn-lt"/>
                <a:ea typeface="Calibri" panose="020F0502020204030204" pitchFamily="34" charset="0"/>
                <a:cs typeface="Times New Roman" panose="02020603050405020304" pitchFamily="18" charset="0"/>
              </a:rPr>
              <a:t> , </a:t>
            </a:r>
            <a:r>
              <a:rPr lang="en-US" sz="800" dirty="0" err="1">
                <a:solidFill>
                  <a:schemeClr val="tx1"/>
                </a:solidFill>
                <a:effectLst/>
                <a:latin typeface="+mn-lt"/>
                <a:ea typeface="Calibri" panose="020F0502020204030204" pitchFamily="34" charset="0"/>
                <a:cs typeface="Times New Roman" panose="02020603050405020304" pitchFamily="18" charset="0"/>
              </a:rPr>
              <a:t>chọn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lọc</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các</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từ</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quan</a:t>
            </a:r>
            <a:r>
              <a:rPr lang="en-US" sz="800" dirty="0">
                <a:solidFill>
                  <a:schemeClr val="tx1"/>
                </a:solidFill>
                <a:effectLst/>
                <a:latin typeface="+mn-lt"/>
                <a:ea typeface="Calibri" panose="020F0502020204030204" pitchFamily="34" charset="0"/>
                <a:cs typeface="Times New Roman" panose="02020603050405020304" pitchFamily="18" charset="0"/>
              </a:rPr>
              <a:t> </a:t>
            </a:r>
            <a:r>
              <a:rPr lang="en-US" sz="800" dirty="0" err="1">
                <a:solidFill>
                  <a:schemeClr val="tx1"/>
                </a:solidFill>
                <a:effectLst/>
                <a:latin typeface="+mn-lt"/>
                <a:ea typeface="Calibri" panose="020F0502020204030204" pitchFamily="34" charset="0"/>
                <a:cs typeface="Times New Roman" panose="02020603050405020304" pitchFamily="18" charset="0"/>
              </a:rPr>
              <a:t>trọng</a:t>
            </a:r>
            <a:r>
              <a:rPr lang="en-US" sz="800" dirty="0">
                <a:solidFill>
                  <a:schemeClr val="tx1"/>
                </a:solidFill>
                <a:effectLst/>
                <a:latin typeface="+mn-lt"/>
                <a:ea typeface="Calibri" panose="020F0502020204030204" pitchFamily="34" charset="0"/>
                <a:cs typeface="Times New Roman" panose="02020603050405020304" pitchFamily="18" charset="0"/>
              </a:rPr>
              <a:t> </a:t>
            </a:r>
          </a:p>
          <a:p>
            <a:pPr>
              <a:lnSpc>
                <a:spcPct val="107000"/>
              </a:lnSpc>
              <a:spcAft>
                <a:spcPts val="800"/>
              </a:spcAft>
            </a:pPr>
            <a:endParaRPr lang="en-US" sz="1200" dirty="0">
              <a:solidFill>
                <a:schemeClr val="tx1"/>
              </a:solidFill>
              <a:effectLst/>
              <a:latin typeface="+mn-lt"/>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chemeClr val="tx1"/>
                </a:solidFill>
                <a:effectLst/>
                <a:latin typeface="+mn-lt"/>
                <a:ea typeface="Calibri" panose="020F0502020204030204" pitchFamily="34" charset="0"/>
                <a:cs typeface="Times New Roman" panose="02020603050405020304" pitchFamily="18" charset="0"/>
              </a:rPr>
              <a:t> </a:t>
            </a:r>
            <a:endParaRPr lang="en-US" sz="1200" dirty="0">
              <a:solidFill>
                <a:schemeClr val="tx1"/>
              </a:solidFill>
              <a:latin typeface="+mn-lt"/>
            </a:endParaRPr>
          </a:p>
        </p:txBody>
      </p:sp>
      <p:pic>
        <p:nvPicPr>
          <p:cNvPr id="3" name="Picture 2">
            <a:extLst>
              <a:ext uri="{FF2B5EF4-FFF2-40B4-BE49-F238E27FC236}">
                <a16:creationId xmlns:a16="http://schemas.microsoft.com/office/drawing/2014/main" id="{56C4DC14-40D4-8078-1C8E-11FE5542D04F}"/>
              </a:ext>
            </a:extLst>
          </p:cNvPr>
          <p:cNvPicPr>
            <a:picLocks noChangeAspect="1"/>
          </p:cNvPicPr>
          <p:nvPr/>
        </p:nvPicPr>
        <p:blipFill>
          <a:blip r:embed="rId3"/>
          <a:stretch>
            <a:fillRect/>
          </a:stretch>
        </p:blipFill>
        <p:spPr>
          <a:xfrm>
            <a:off x="1931056" y="1080784"/>
            <a:ext cx="5501299" cy="2472344"/>
          </a:xfrm>
          <a:prstGeom prst="rect">
            <a:avLst/>
          </a:prstGeom>
        </p:spPr>
      </p:pic>
    </p:spTree>
    <p:extLst>
      <p:ext uri="{BB962C8B-B14F-4D97-AF65-F5344CB8AC3E}">
        <p14:creationId xmlns:p14="http://schemas.microsoft.com/office/powerpoint/2010/main" val="1359189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bg2"/>
                </a:solidFill>
              </a:rPr>
              <a:t>Kết</a:t>
            </a:r>
            <a:r>
              <a:rPr lang="en-US" dirty="0">
                <a:solidFill>
                  <a:schemeClr val="bg2"/>
                </a:solidFill>
              </a:rPr>
              <a:t> </a:t>
            </a:r>
            <a:r>
              <a:rPr lang="en-US" dirty="0" err="1">
                <a:solidFill>
                  <a:schemeClr val="bg2"/>
                </a:solidFill>
              </a:rPr>
              <a:t>Quả</a:t>
            </a:r>
            <a:r>
              <a:rPr lang="en-US" dirty="0">
                <a:solidFill>
                  <a:schemeClr val="bg2"/>
                </a:solidFill>
              </a:rPr>
              <a:t> Model</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2" name="Picture 1">
            <a:extLst>
              <a:ext uri="{FF2B5EF4-FFF2-40B4-BE49-F238E27FC236}">
                <a16:creationId xmlns:a16="http://schemas.microsoft.com/office/drawing/2014/main" id="{33108D90-65AC-C4F8-3E56-C820F29DCFB4}"/>
              </a:ext>
            </a:extLst>
          </p:cNvPr>
          <p:cNvPicPr>
            <a:picLocks noChangeAspect="1"/>
          </p:cNvPicPr>
          <p:nvPr/>
        </p:nvPicPr>
        <p:blipFill>
          <a:blip r:embed="rId3"/>
          <a:stretch>
            <a:fillRect/>
          </a:stretch>
        </p:blipFill>
        <p:spPr>
          <a:xfrm>
            <a:off x="2941143" y="996343"/>
            <a:ext cx="3730174" cy="1409257"/>
          </a:xfrm>
          <a:prstGeom prst="rect">
            <a:avLst/>
          </a:prstGeom>
        </p:spPr>
      </p:pic>
      <p:sp>
        <p:nvSpPr>
          <p:cNvPr id="6" name="TextBox 5">
            <a:extLst>
              <a:ext uri="{FF2B5EF4-FFF2-40B4-BE49-F238E27FC236}">
                <a16:creationId xmlns:a16="http://schemas.microsoft.com/office/drawing/2014/main" id="{BECE34D7-6174-9BC3-60BC-CBC1634C8A19}"/>
              </a:ext>
            </a:extLst>
          </p:cNvPr>
          <p:cNvSpPr txBox="1"/>
          <p:nvPr/>
        </p:nvSpPr>
        <p:spPr>
          <a:xfrm>
            <a:off x="1329466" y="2541367"/>
            <a:ext cx="6953529" cy="2154436"/>
          </a:xfrm>
          <a:prstGeom prst="rect">
            <a:avLst/>
          </a:prstGeom>
          <a:noFill/>
        </p:spPr>
        <p:txBody>
          <a:bodyPr wrap="square">
            <a:spAutoFit/>
          </a:bodyPr>
          <a:lstStyle/>
          <a:p>
            <a:pPr>
              <a:spcBef>
                <a:spcPts val="600"/>
              </a:spcBef>
              <a:spcAft>
                <a:spcPts val="600"/>
              </a:spcAft>
            </a:pPr>
            <a:r>
              <a:rPr lang="vi-VN" sz="1200" dirty="0">
                <a:solidFill>
                  <a:schemeClr val="tx1"/>
                </a:solidFill>
              </a:rPr>
              <a:t>Sau iteration 162, model đã hội tụ và đạt trạng thái tối ưu với 10 chủ đề được trích xuất từ các bài hát, mô tả bằng những từ quan trọng:</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1:</a:t>
            </a:r>
            <a:r>
              <a:rPr lang="vi-VN" sz="1200" dirty="0">
                <a:solidFill>
                  <a:schemeClr val="tx2"/>
                </a:solidFill>
              </a:rPr>
              <a:t> </a:t>
            </a:r>
            <a:r>
              <a:rPr lang="vi-VN" sz="1200" dirty="0">
                <a:solidFill>
                  <a:schemeClr val="tx1"/>
                </a:solidFill>
              </a:rPr>
              <a:t>Cảm xúc mạnh, từ như "mad," "dance," đại diện cho sự nổi loạn, căng thẳng.</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2:</a:t>
            </a:r>
            <a:r>
              <a:rPr lang="vi-VN" sz="1200" dirty="0">
                <a:solidFill>
                  <a:schemeClr val="tx2"/>
                </a:solidFill>
              </a:rPr>
              <a:t> </a:t>
            </a:r>
            <a:r>
              <a:rPr lang="vi-VN" sz="1200" dirty="0">
                <a:solidFill>
                  <a:schemeClr val="tx1"/>
                </a:solidFill>
              </a:rPr>
              <a:t>Từ tục tĩu liên quan đến rap/hip-hop, đặc biệt là phong cách của Eminem.</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3:</a:t>
            </a:r>
            <a:r>
              <a:rPr lang="vi-VN" sz="1200" dirty="0">
                <a:solidFill>
                  <a:schemeClr val="tx2"/>
                </a:solidFill>
              </a:rPr>
              <a:t> </a:t>
            </a:r>
            <a:r>
              <a:rPr lang="vi-VN" sz="1200" dirty="0">
                <a:solidFill>
                  <a:schemeClr val="tx1"/>
                </a:solidFill>
              </a:rPr>
              <a:t>Tình yêu, mối quan hệ với các từ như "love," "honey."</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4:</a:t>
            </a:r>
            <a:r>
              <a:rPr lang="vi-VN" sz="1200" dirty="0">
                <a:solidFill>
                  <a:schemeClr val="tx2"/>
                </a:solidFill>
              </a:rPr>
              <a:t> </a:t>
            </a:r>
            <a:r>
              <a:rPr lang="vi-VN" sz="1200" dirty="0">
                <a:solidFill>
                  <a:schemeClr val="tx1"/>
                </a:solidFill>
              </a:rPr>
              <a:t>Từ tục tĩu phản ánh cuộc sống và thách thức trong hip-hop.</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5:</a:t>
            </a:r>
            <a:r>
              <a:rPr lang="vi-VN" sz="1200" dirty="0">
                <a:solidFill>
                  <a:schemeClr val="tx2"/>
                </a:solidFill>
              </a:rPr>
              <a:t> </a:t>
            </a:r>
            <a:r>
              <a:rPr lang="vi-VN" sz="1200" dirty="0">
                <a:solidFill>
                  <a:schemeClr val="tx1"/>
                </a:solidFill>
              </a:rPr>
              <a:t>Tình cảm và sự mất mát với các từ như "love," "cry."</a:t>
            </a:r>
          </a:p>
        </p:txBody>
      </p:sp>
    </p:spTree>
    <p:extLst>
      <p:ext uri="{BB962C8B-B14F-4D97-AF65-F5344CB8AC3E}">
        <p14:creationId xmlns:p14="http://schemas.microsoft.com/office/powerpoint/2010/main" val="431306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bg2"/>
                </a:solidFill>
              </a:rPr>
              <a:t>Kết</a:t>
            </a:r>
            <a:r>
              <a:rPr lang="en-US" dirty="0">
                <a:solidFill>
                  <a:schemeClr val="bg2"/>
                </a:solidFill>
              </a:rPr>
              <a:t> </a:t>
            </a:r>
            <a:r>
              <a:rPr lang="en-US" dirty="0" err="1">
                <a:solidFill>
                  <a:schemeClr val="bg2"/>
                </a:solidFill>
              </a:rPr>
              <a:t>Quả</a:t>
            </a:r>
            <a:r>
              <a:rPr lang="en-US" dirty="0">
                <a:solidFill>
                  <a:schemeClr val="bg2"/>
                </a:solidFill>
              </a:rPr>
              <a:t> Model</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3" name="Picture 2">
            <a:extLst>
              <a:ext uri="{FF2B5EF4-FFF2-40B4-BE49-F238E27FC236}">
                <a16:creationId xmlns:a16="http://schemas.microsoft.com/office/drawing/2014/main" id="{9411D926-BB6C-8E37-E6BE-92E433C624C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3960" y="1968358"/>
            <a:ext cx="4167596" cy="2666840"/>
          </a:xfrm>
          <a:prstGeom prst="rect">
            <a:avLst/>
          </a:prstGeom>
          <a:noFill/>
          <a:ln>
            <a:noFill/>
          </a:ln>
        </p:spPr>
      </p:pic>
      <p:sp>
        <p:nvSpPr>
          <p:cNvPr id="4" name="TextBox 3">
            <a:extLst>
              <a:ext uri="{FF2B5EF4-FFF2-40B4-BE49-F238E27FC236}">
                <a16:creationId xmlns:a16="http://schemas.microsoft.com/office/drawing/2014/main" id="{360D89B0-D181-1ADE-54FE-8F212ED4C37F}"/>
              </a:ext>
            </a:extLst>
          </p:cNvPr>
          <p:cNvSpPr txBox="1"/>
          <p:nvPr/>
        </p:nvSpPr>
        <p:spPr>
          <a:xfrm>
            <a:off x="5742863" y="2270726"/>
            <a:ext cx="3014019" cy="2062103"/>
          </a:xfrm>
          <a:prstGeom prst="rect">
            <a:avLst/>
          </a:prstGeom>
          <a:noFill/>
        </p:spPr>
        <p:txBody>
          <a:bodyPr wrap="square">
            <a:spAutoFit/>
          </a:bodyPr>
          <a:lstStyle/>
          <a:p>
            <a:pPr>
              <a:spcBef>
                <a:spcPts val="600"/>
              </a:spcBef>
              <a:spcAft>
                <a:spcPts val="600"/>
              </a:spcAft>
            </a:pPr>
            <a:r>
              <a:rPr lang="vi-VN" sz="1200" b="1" dirty="0">
                <a:solidFill>
                  <a:schemeClr val="tx2"/>
                </a:solidFill>
              </a:rPr>
              <a:t>Giai đoạn đầu (0-20 lần lặp):</a:t>
            </a:r>
            <a:r>
              <a:rPr lang="vi-VN" sz="1200" dirty="0">
                <a:solidFill>
                  <a:schemeClr val="tx2"/>
                </a:solidFill>
              </a:rPr>
              <a:t> </a:t>
            </a:r>
            <a:r>
              <a:rPr lang="vi-VN" sz="1200" dirty="0">
                <a:solidFill>
                  <a:schemeClr val="tx1"/>
                </a:solidFill>
              </a:rPr>
              <a:t>Giá trị likelihood tăng nhanh, cho thấy mô hình bắt đầu học từ dữ liệu.</a:t>
            </a:r>
          </a:p>
          <a:p>
            <a:pPr>
              <a:spcBef>
                <a:spcPts val="600"/>
              </a:spcBef>
              <a:spcAft>
                <a:spcPts val="600"/>
              </a:spcAft>
            </a:pPr>
            <a:r>
              <a:rPr lang="vi-VN" sz="1200" b="1" dirty="0">
                <a:solidFill>
                  <a:schemeClr val="tx2"/>
                </a:solidFill>
              </a:rPr>
              <a:t>Giai đoạn giữa (20-60 lần lặp):</a:t>
            </a:r>
            <a:r>
              <a:rPr lang="vi-VN" sz="1200" dirty="0">
                <a:solidFill>
                  <a:schemeClr val="tx2"/>
                </a:solidFill>
              </a:rPr>
              <a:t> </a:t>
            </a:r>
            <a:r>
              <a:rPr lang="vi-VN" sz="1200" dirty="0">
                <a:solidFill>
                  <a:schemeClr val="tx1"/>
                </a:solidFill>
              </a:rPr>
              <a:t>Tốc độ cải thiện chậm lại, mô hình tiếp tục điều chỉnh để phù hợp hơn.</a:t>
            </a:r>
          </a:p>
          <a:p>
            <a:pPr>
              <a:spcBef>
                <a:spcPts val="600"/>
              </a:spcBef>
              <a:spcAft>
                <a:spcPts val="600"/>
              </a:spcAft>
            </a:pPr>
            <a:r>
              <a:rPr lang="vi-VN" sz="1200" b="1" dirty="0">
                <a:solidFill>
                  <a:schemeClr val="tx2"/>
                </a:solidFill>
              </a:rPr>
              <a:t>Giai đoạn cuối (60-162 lần lặp):</a:t>
            </a:r>
            <a:r>
              <a:rPr lang="vi-VN" sz="1200" dirty="0">
                <a:solidFill>
                  <a:schemeClr val="tx2"/>
                </a:solidFill>
              </a:rPr>
              <a:t> </a:t>
            </a:r>
            <a:r>
              <a:rPr lang="vi-VN" sz="1200" dirty="0">
                <a:solidFill>
                  <a:schemeClr val="tx1"/>
                </a:solidFill>
              </a:rPr>
              <a:t>Likelihood tăng chậm và gần như ổn định sau lần lặp 150, biểu thị mô hình hội tụ.</a:t>
            </a:r>
          </a:p>
        </p:txBody>
      </p:sp>
      <p:sp>
        <p:nvSpPr>
          <p:cNvPr id="5" name="TextBox 4">
            <a:extLst>
              <a:ext uri="{FF2B5EF4-FFF2-40B4-BE49-F238E27FC236}">
                <a16:creationId xmlns:a16="http://schemas.microsoft.com/office/drawing/2014/main" id="{98F16531-8094-50D4-F2FC-746E91811672}"/>
              </a:ext>
            </a:extLst>
          </p:cNvPr>
          <p:cNvSpPr txBox="1"/>
          <p:nvPr/>
        </p:nvSpPr>
        <p:spPr>
          <a:xfrm>
            <a:off x="1395057" y="1075284"/>
            <a:ext cx="4167596" cy="646331"/>
          </a:xfrm>
          <a:prstGeom prst="rect">
            <a:avLst/>
          </a:prstGeom>
          <a:noFill/>
        </p:spPr>
        <p:txBody>
          <a:bodyPr wrap="square">
            <a:spAutoFit/>
          </a:bodyPr>
          <a:lstStyle/>
          <a:p>
            <a:pPr>
              <a:spcBef>
                <a:spcPts val="600"/>
              </a:spcBef>
              <a:spcAft>
                <a:spcPts val="600"/>
              </a:spcAft>
            </a:pPr>
            <a:r>
              <a:rPr lang="vi-VN" sz="1200" dirty="0">
                <a:solidFill>
                  <a:schemeClr val="tx1"/>
                </a:solidFill>
              </a:rPr>
              <a:t>Likelihood ở đây đo mức độ phù hợp của mô hình với dữ liệu quan sát, biểu thị khả năng dữ liệu xảy ra với các tham số hiện tại. Qua biểu đồ:</a:t>
            </a:r>
          </a:p>
        </p:txBody>
      </p:sp>
    </p:spTree>
    <p:extLst>
      <p:ext uri="{BB962C8B-B14F-4D97-AF65-F5344CB8AC3E}">
        <p14:creationId xmlns:p14="http://schemas.microsoft.com/office/powerpoint/2010/main" val="1004109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31"/>
          <p:cNvSpPr txBox="1">
            <a:spLocks noGrp="1"/>
          </p:cNvSpPr>
          <p:nvPr>
            <p:ph type="title" idx="2"/>
          </p:nvPr>
        </p:nvSpPr>
        <p:spPr>
          <a:xfrm>
            <a:off x="2567450" y="1167600"/>
            <a:ext cx="2154900" cy="1735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04</a:t>
            </a:r>
            <a:endParaRPr dirty="0"/>
          </a:p>
        </p:txBody>
      </p:sp>
      <p:sp>
        <p:nvSpPr>
          <p:cNvPr id="350" name="Google Shape;350;p31"/>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solidFill>
                  <a:schemeClr val="bg2"/>
                </a:solidFill>
              </a:rPr>
              <a:t>Kết Luận</a:t>
            </a:r>
            <a:endParaRPr dirty="0">
              <a:solidFill>
                <a:schemeClr val="bg2"/>
              </a:solidFill>
            </a:endParaRPr>
          </a:p>
        </p:txBody>
      </p:sp>
      <p:sp>
        <p:nvSpPr>
          <p:cNvPr id="351" name="Google Shape;351;p31"/>
          <p:cNvSpPr/>
          <p:nvPr/>
        </p:nvSpPr>
        <p:spPr>
          <a:xfrm>
            <a:off x="2661150" y="302331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661150" y="302335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31"/>
          <p:cNvGrpSpPr/>
          <p:nvPr/>
        </p:nvGrpSpPr>
        <p:grpSpPr>
          <a:xfrm>
            <a:off x="3206407" y="2963780"/>
            <a:ext cx="146045" cy="146102"/>
            <a:chOff x="3206407" y="2963780"/>
            <a:chExt cx="146045" cy="146102"/>
          </a:xfrm>
        </p:grpSpPr>
        <p:sp>
          <p:nvSpPr>
            <p:cNvPr id="354" name="Google Shape;354;p31"/>
            <p:cNvSpPr/>
            <p:nvPr/>
          </p:nvSpPr>
          <p:spPr>
            <a:xfrm>
              <a:off x="3206407" y="296378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250815" y="3008245"/>
              <a:ext cx="57227"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1"/>
          <p:cNvGrpSpPr/>
          <p:nvPr/>
        </p:nvGrpSpPr>
        <p:grpSpPr>
          <a:xfrm>
            <a:off x="4776350" y="1728120"/>
            <a:ext cx="1314377" cy="482094"/>
            <a:chOff x="4776350" y="1692025"/>
            <a:chExt cx="1314377" cy="482094"/>
          </a:xfrm>
        </p:grpSpPr>
        <p:sp>
          <p:nvSpPr>
            <p:cNvPr id="357" name="Google Shape;357;p31"/>
            <p:cNvSpPr/>
            <p:nvPr/>
          </p:nvSpPr>
          <p:spPr>
            <a:xfrm>
              <a:off x="5195459" y="1692025"/>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5377513" y="1860017"/>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5458629" y="1860017"/>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5829434" y="1802383"/>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5931622" y="1905151"/>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5980506" y="1905151"/>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776350" y="1802383"/>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885904" y="1905151"/>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878493" y="1905151"/>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31"/>
          <p:cNvGrpSpPr/>
          <p:nvPr/>
        </p:nvGrpSpPr>
        <p:grpSpPr>
          <a:xfrm>
            <a:off x="723837" y="552000"/>
            <a:ext cx="1244188" cy="1640915"/>
            <a:chOff x="723837" y="552000"/>
            <a:chExt cx="1244188" cy="1640915"/>
          </a:xfrm>
        </p:grpSpPr>
        <p:sp>
          <p:nvSpPr>
            <p:cNvPr id="367" name="Google Shape;367;p31"/>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1"/>
            <p:cNvGrpSpPr/>
            <p:nvPr/>
          </p:nvGrpSpPr>
          <p:grpSpPr>
            <a:xfrm>
              <a:off x="729630" y="1968358"/>
              <a:ext cx="255615" cy="224557"/>
              <a:chOff x="6184139" y="1980808"/>
              <a:chExt cx="451696" cy="396814"/>
            </a:xfrm>
          </p:grpSpPr>
          <p:sp>
            <p:nvSpPr>
              <p:cNvPr id="371" name="Google Shape;371;p31"/>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1"/>
            <p:cNvGrpSpPr/>
            <p:nvPr/>
          </p:nvGrpSpPr>
          <p:grpSpPr>
            <a:xfrm>
              <a:off x="729630" y="975085"/>
              <a:ext cx="255615" cy="254967"/>
              <a:chOff x="6184139" y="1220827"/>
              <a:chExt cx="451696" cy="450552"/>
            </a:xfrm>
          </p:grpSpPr>
          <p:sp>
            <p:nvSpPr>
              <p:cNvPr id="374" name="Google Shape;374;p31"/>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31"/>
            <p:cNvGrpSpPr/>
            <p:nvPr/>
          </p:nvGrpSpPr>
          <p:grpSpPr>
            <a:xfrm>
              <a:off x="723837" y="1482615"/>
              <a:ext cx="267223" cy="233165"/>
              <a:chOff x="6908262" y="1240186"/>
              <a:chExt cx="472209" cy="412024"/>
            </a:xfrm>
          </p:grpSpPr>
          <p:sp>
            <p:nvSpPr>
              <p:cNvPr id="378" name="Google Shape;378;p31"/>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31"/>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387" name="Google Shape;387;p31"/>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388" name="Google Shape;388;p31"/>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389" name="Google Shape;389;p31"/>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1"/>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391" name="Google Shape;391;p31"/>
          <p:cNvGrpSpPr/>
          <p:nvPr/>
        </p:nvGrpSpPr>
        <p:grpSpPr>
          <a:xfrm>
            <a:off x="2465285" y="552003"/>
            <a:ext cx="599322" cy="250348"/>
            <a:chOff x="2465285" y="552003"/>
            <a:chExt cx="599322" cy="250348"/>
          </a:xfrm>
        </p:grpSpPr>
        <p:sp>
          <p:nvSpPr>
            <p:cNvPr id="392" name="Google Shape;392;p31"/>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394" name="Google Shape;394;p31"/>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sp>
        <p:nvSpPr>
          <p:cNvPr id="396" name="Google Shape;396;p31"/>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extLst>
      <p:ext uri="{BB962C8B-B14F-4D97-AF65-F5344CB8AC3E}">
        <p14:creationId xmlns:p14="http://schemas.microsoft.com/office/powerpoint/2010/main" val="220400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7">
          <a:extLst>
            <a:ext uri="{FF2B5EF4-FFF2-40B4-BE49-F238E27FC236}">
              <a16:creationId xmlns:a16="http://schemas.microsoft.com/office/drawing/2014/main" id="{382E0D03-E22E-C7F3-4327-1B123D879F2D}"/>
            </a:ext>
          </a:extLst>
        </p:cNvPr>
        <p:cNvGrpSpPr/>
        <p:nvPr/>
      </p:nvGrpSpPr>
      <p:grpSpPr>
        <a:xfrm>
          <a:off x="0" y="0"/>
          <a:ext cx="0" cy="0"/>
          <a:chOff x="0" y="0"/>
          <a:chExt cx="0" cy="0"/>
        </a:xfrm>
      </p:grpSpPr>
      <p:sp>
        <p:nvSpPr>
          <p:cNvPr id="198" name="Google Shape;198;p28">
            <a:extLst>
              <a:ext uri="{FF2B5EF4-FFF2-40B4-BE49-F238E27FC236}">
                <a16:creationId xmlns:a16="http://schemas.microsoft.com/office/drawing/2014/main" id="{2B18B4DF-AC9E-0E4A-E87E-CCF2ECB6DCFC}"/>
              </a:ext>
            </a:extLst>
          </p:cNvPr>
          <p:cNvSpPr txBox="1">
            <a:spLocks noGrp="1"/>
          </p:cNvSpPr>
          <p:nvPr>
            <p:ph type="ctrTitle"/>
          </p:nvPr>
        </p:nvSpPr>
        <p:spPr>
          <a:xfrm>
            <a:off x="2321699" y="1104000"/>
            <a:ext cx="6181553" cy="2172300"/>
          </a:xfrm>
          <a:prstGeom prst="rect">
            <a:avLst/>
          </a:prstGeom>
        </p:spPr>
        <p:txBody>
          <a:bodyPr spcFirstLastPara="1" wrap="square" lIns="91425" tIns="0" rIns="91425" bIns="0" anchor="ctr" anchorCtr="0">
            <a:noAutofit/>
          </a:bodyPr>
          <a:lstStyle/>
          <a:p>
            <a:pPr>
              <a:lnSpc>
                <a:spcPct val="150000"/>
              </a:lnSpc>
              <a:spcAft>
                <a:spcPts val="1200"/>
              </a:spcAft>
            </a:pPr>
            <a:r>
              <a:rPr lang="en-US" sz="1300" b="1" dirty="0">
                <a:solidFill>
                  <a:schemeClr val="bg2"/>
                </a:solidFill>
              </a:rPr>
              <a:t>M</a:t>
            </a:r>
            <a:r>
              <a:rPr lang="vi-VN" sz="1300" b="1" dirty="0">
                <a:solidFill>
                  <a:schemeClr val="bg2"/>
                </a:solidFill>
              </a:rPr>
              <a:t>ục tiêu</a:t>
            </a:r>
            <a:r>
              <a:rPr lang="vi-VN" sz="1300" dirty="0">
                <a:solidFill>
                  <a:schemeClr val="bg2"/>
                </a:solidFill>
              </a:rPr>
              <a:t>: </a:t>
            </a:r>
            <a:r>
              <a:rPr lang="vi-VN" sz="1300" dirty="0"/>
              <a:t>Hỗ trợ người dùng khám phá bài hát mới phù hợp với sở thích cá nhân.</a:t>
            </a:r>
            <a:br>
              <a:rPr lang="vi-VN" sz="1300" dirty="0"/>
            </a:br>
            <a:r>
              <a:rPr lang="vi-VN" sz="1300" b="1" dirty="0">
                <a:solidFill>
                  <a:schemeClr val="bg2"/>
                </a:solidFill>
              </a:rPr>
              <a:t>Ưu điểm</a:t>
            </a:r>
            <a:r>
              <a:rPr lang="vi-VN" sz="1300" dirty="0">
                <a:solidFill>
                  <a:schemeClr val="bg2"/>
                </a:solidFill>
              </a:rPr>
              <a:t>:</a:t>
            </a:r>
            <a:br>
              <a:rPr lang="vi-VN" sz="1300" dirty="0"/>
            </a:br>
            <a:r>
              <a:rPr lang="vi-VN" sz="1300" dirty="0"/>
              <a:t>Dữ liệu âm nhạc dễ thu thập và trực quan hơn so với các lĩnh vực khác.</a:t>
            </a:r>
            <a:br>
              <a:rPr lang="vi-VN" sz="1300" dirty="0"/>
            </a:br>
            <a:r>
              <a:rPr lang="vi-VN" sz="1300" dirty="0"/>
              <a:t>Cá nhân hóa trải nghiệm, giúp nâng cao thời gian sử dụng dịch vụ.</a:t>
            </a:r>
            <a:br>
              <a:rPr lang="vi-VN" sz="1300" dirty="0"/>
            </a:br>
            <a:r>
              <a:rPr lang="vi-VN" sz="1300" b="1" dirty="0">
                <a:solidFill>
                  <a:schemeClr val="bg2"/>
                </a:solidFill>
              </a:rPr>
              <a:t>Ứng dụng</a:t>
            </a:r>
            <a:r>
              <a:rPr lang="vi-VN" sz="1300" dirty="0">
                <a:solidFill>
                  <a:schemeClr val="bg2"/>
                </a:solidFill>
              </a:rPr>
              <a:t>: </a:t>
            </a:r>
            <a:r>
              <a:rPr lang="vi-VN" sz="1300" dirty="0"/>
              <a:t>Các nền tảng nghe nhạc trực tuyến.</a:t>
            </a:r>
          </a:p>
        </p:txBody>
      </p:sp>
      <p:grpSp>
        <p:nvGrpSpPr>
          <p:cNvPr id="200" name="Google Shape;200;p28">
            <a:extLst>
              <a:ext uri="{FF2B5EF4-FFF2-40B4-BE49-F238E27FC236}">
                <a16:creationId xmlns:a16="http://schemas.microsoft.com/office/drawing/2014/main" id="{7A579543-EC1B-B5C4-1251-D9CF063FA09E}"/>
              </a:ext>
            </a:extLst>
          </p:cNvPr>
          <p:cNvGrpSpPr/>
          <p:nvPr/>
        </p:nvGrpSpPr>
        <p:grpSpPr>
          <a:xfrm>
            <a:off x="3974600" y="4154930"/>
            <a:ext cx="4113600" cy="146102"/>
            <a:chOff x="3974600" y="4154930"/>
            <a:chExt cx="4113600" cy="146102"/>
          </a:xfrm>
        </p:grpSpPr>
        <p:sp>
          <p:nvSpPr>
            <p:cNvPr id="201" name="Google Shape;201;p28">
              <a:extLst>
                <a:ext uri="{FF2B5EF4-FFF2-40B4-BE49-F238E27FC236}">
                  <a16:creationId xmlns:a16="http://schemas.microsoft.com/office/drawing/2014/main" id="{60D29450-DC95-1DF5-299B-66A63F415D96}"/>
                </a:ext>
              </a:extLst>
            </p:cNvPr>
            <p:cNvSpPr/>
            <p:nvPr/>
          </p:nvSpPr>
          <p:spPr>
            <a:xfrm>
              <a:off x="3974600" y="421446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a:extLst>
                <a:ext uri="{FF2B5EF4-FFF2-40B4-BE49-F238E27FC236}">
                  <a16:creationId xmlns:a16="http://schemas.microsoft.com/office/drawing/2014/main" id="{16B7C9FC-2946-AA50-133A-8D369E7D3A60}"/>
                </a:ext>
              </a:extLst>
            </p:cNvPr>
            <p:cNvSpPr/>
            <p:nvPr/>
          </p:nvSpPr>
          <p:spPr>
            <a:xfrm>
              <a:off x="3974600" y="421450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a:extLst>
                <a:ext uri="{FF2B5EF4-FFF2-40B4-BE49-F238E27FC236}">
                  <a16:creationId xmlns:a16="http://schemas.microsoft.com/office/drawing/2014/main" id="{F1EBA3F2-27C9-BB67-E045-B7899FA0FBE9}"/>
                </a:ext>
              </a:extLst>
            </p:cNvPr>
            <p:cNvSpPr/>
            <p:nvPr/>
          </p:nvSpPr>
          <p:spPr>
            <a:xfrm>
              <a:off x="4519857" y="415493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a:extLst>
                <a:ext uri="{FF2B5EF4-FFF2-40B4-BE49-F238E27FC236}">
                  <a16:creationId xmlns:a16="http://schemas.microsoft.com/office/drawing/2014/main" id="{5B258DE6-7867-2179-C3BE-BD956B84362A}"/>
                </a:ext>
              </a:extLst>
            </p:cNvPr>
            <p:cNvSpPr/>
            <p:nvPr/>
          </p:nvSpPr>
          <p:spPr>
            <a:xfrm>
              <a:off x="4564265" y="4199395"/>
              <a:ext cx="57228"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28">
            <a:extLst>
              <a:ext uri="{FF2B5EF4-FFF2-40B4-BE49-F238E27FC236}">
                <a16:creationId xmlns:a16="http://schemas.microsoft.com/office/drawing/2014/main" id="{AE520178-9274-F14A-996E-3BB167E0B9A2}"/>
              </a:ext>
            </a:extLst>
          </p:cNvPr>
          <p:cNvGrpSpPr/>
          <p:nvPr/>
        </p:nvGrpSpPr>
        <p:grpSpPr>
          <a:xfrm>
            <a:off x="2402125" y="3986650"/>
            <a:ext cx="1314377" cy="482094"/>
            <a:chOff x="2402125" y="3986650"/>
            <a:chExt cx="1314377" cy="482094"/>
          </a:xfrm>
        </p:grpSpPr>
        <p:sp>
          <p:nvSpPr>
            <p:cNvPr id="206" name="Google Shape;206;p28">
              <a:extLst>
                <a:ext uri="{FF2B5EF4-FFF2-40B4-BE49-F238E27FC236}">
                  <a16:creationId xmlns:a16="http://schemas.microsoft.com/office/drawing/2014/main" id="{EC5CE314-0A39-0526-CB0F-B9BA7EA1CA85}"/>
                </a:ext>
              </a:extLst>
            </p:cNvPr>
            <p:cNvSpPr/>
            <p:nvPr/>
          </p:nvSpPr>
          <p:spPr>
            <a:xfrm>
              <a:off x="2821234" y="3986650"/>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a:extLst>
                <a:ext uri="{FF2B5EF4-FFF2-40B4-BE49-F238E27FC236}">
                  <a16:creationId xmlns:a16="http://schemas.microsoft.com/office/drawing/2014/main" id="{B7B4732B-831B-6D03-BCF9-2B74AA297AAA}"/>
                </a:ext>
              </a:extLst>
            </p:cNvPr>
            <p:cNvSpPr/>
            <p:nvPr/>
          </p:nvSpPr>
          <p:spPr>
            <a:xfrm>
              <a:off x="3003288" y="4154642"/>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a:extLst>
                <a:ext uri="{FF2B5EF4-FFF2-40B4-BE49-F238E27FC236}">
                  <a16:creationId xmlns:a16="http://schemas.microsoft.com/office/drawing/2014/main" id="{521E3E24-39D1-2CD4-8C1A-D6A73D7E6DF4}"/>
                </a:ext>
              </a:extLst>
            </p:cNvPr>
            <p:cNvSpPr/>
            <p:nvPr/>
          </p:nvSpPr>
          <p:spPr>
            <a:xfrm>
              <a:off x="3084404" y="4154642"/>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a:extLst>
                <a:ext uri="{FF2B5EF4-FFF2-40B4-BE49-F238E27FC236}">
                  <a16:creationId xmlns:a16="http://schemas.microsoft.com/office/drawing/2014/main" id="{6DFA3ED8-2807-0444-4625-5691387D55D7}"/>
                </a:ext>
              </a:extLst>
            </p:cNvPr>
            <p:cNvSpPr/>
            <p:nvPr/>
          </p:nvSpPr>
          <p:spPr>
            <a:xfrm>
              <a:off x="3455209" y="4097008"/>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a:extLst>
                <a:ext uri="{FF2B5EF4-FFF2-40B4-BE49-F238E27FC236}">
                  <a16:creationId xmlns:a16="http://schemas.microsoft.com/office/drawing/2014/main" id="{57B3CC17-D829-9A76-EF9B-D4CE56001668}"/>
                </a:ext>
              </a:extLst>
            </p:cNvPr>
            <p:cNvSpPr/>
            <p:nvPr/>
          </p:nvSpPr>
          <p:spPr>
            <a:xfrm>
              <a:off x="3557397" y="4199776"/>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a:extLst>
                <a:ext uri="{FF2B5EF4-FFF2-40B4-BE49-F238E27FC236}">
                  <a16:creationId xmlns:a16="http://schemas.microsoft.com/office/drawing/2014/main" id="{0BD5F1CD-FB28-07EF-210B-CD284BF1F666}"/>
                </a:ext>
              </a:extLst>
            </p:cNvPr>
            <p:cNvSpPr/>
            <p:nvPr/>
          </p:nvSpPr>
          <p:spPr>
            <a:xfrm>
              <a:off x="3606281" y="4199776"/>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a:extLst>
                <a:ext uri="{FF2B5EF4-FFF2-40B4-BE49-F238E27FC236}">
                  <a16:creationId xmlns:a16="http://schemas.microsoft.com/office/drawing/2014/main" id="{07A8DCA1-E94E-C3D4-420E-FC927C19C1BF}"/>
                </a:ext>
              </a:extLst>
            </p:cNvPr>
            <p:cNvSpPr/>
            <p:nvPr/>
          </p:nvSpPr>
          <p:spPr>
            <a:xfrm>
              <a:off x="2402125" y="4097008"/>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a:extLst>
                <a:ext uri="{FF2B5EF4-FFF2-40B4-BE49-F238E27FC236}">
                  <a16:creationId xmlns:a16="http://schemas.microsoft.com/office/drawing/2014/main" id="{71D41CC3-CE68-F52F-5C81-8034777B6FC6}"/>
                </a:ext>
              </a:extLst>
            </p:cNvPr>
            <p:cNvSpPr/>
            <p:nvPr/>
          </p:nvSpPr>
          <p:spPr>
            <a:xfrm>
              <a:off x="2511679" y="4199776"/>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a:extLst>
                <a:ext uri="{FF2B5EF4-FFF2-40B4-BE49-F238E27FC236}">
                  <a16:creationId xmlns:a16="http://schemas.microsoft.com/office/drawing/2014/main" id="{D22E9FE9-C4D1-856D-54E6-C7DFD2AE7FA8}"/>
                </a:ext>
              </a:extLst>
            </p:cNvPr>
            <p:cNvSpPr/>
            <p:nvPr/>
          </p:nvSpPr>
          <p:spPr>
            <a:xfrm>
              <a:off x="2504268" y="4199776"/>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8">
            <a:extLst>
              <a:ext uri="{FF2B5EF4-FFF2-40B4-BE49-F238E27FC236}">
                <a16:creationId xmlns:a16="http://schemas.microsoft.com/office/drawing/2014/main" id="{0AE0AABF-DE59-B874-3BA0-0282F3FA0057}"/>
              </a:ext>
            </a:extLst>
          </p:cNvPr>
          <p:cNvGrpSpPr/>
          <p:nvPr/>
        </p:nvGrpSpPr>
        <p:grpSpPr>
          <a:xfrm>
            <a:off x="723837" y="552000"/>
            <a:ext cx="1244188" cy="1640915"/>
            <a:chOff x="723837" y="552000"/>
            <a:chExt cx="1244188" cy="1640915"/>
          </a:xfrm>
        </p:grpSpPr>
        <p:sp>
          <p:nvSpPr>
            <p:cNvPr id="216" name="Google Shape;216;p28">
              <a:extLst>
                <a:ext uri="{FF2B5EF4-FFF2-40B4-BE49-F238E27FC236}">
                  <a16:creationId xmlns:a16="http://schemas.microsoft.com/office/drawing/2014/main" id="{EBA691F2-06BB-7A32-A58F-FEB036D07755}"/>
                </a:ext>
              </a:extLst>
            </p:cNvPr>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a:extLst>
                <a:ext uri="{FF2B5EF4-FFF2-40B4-BE49-F238E27FC236}">
                  <a16:creationId xmlns:a16="http://schemas.microsoft.com/office/drawing/2014/main" id="{20FE9865-B3EB-6F5E-210B-0AD26F8B89F0}"/>
                </a:ext>
              </a:extLst>
            </p:cNvPr>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a:extLst>
                <a:ext uri="{FF2B5EF4-FFF2-40B4-BE49-F238E27FC236}">
                  <a16:creationId xmlns:a16="http://schemas.microsoft.com/office/drawing/2014/main" id="{61E41E85-988E-FC50-ABEA-B61CE70B0555}"/>
                </a:ext>
              </a:extLst>
            </p:cNvPr>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28">
              <a:extLst>
                <a:ext uri="{FF2B5EF4-FFF2-40B4-BE49-F238E27FC236}">
                  <a16:creationId xmlns:a16="http://schemas.microsoft.com/office/drawing/2014/main" id="{51D79447-69C4-CC61-26C6-28AE3F861B02}"/>
                </a:ext>
              </a:extLst>
            </p:cNvPr>
            <p:cNvGrpSpPr/>
            <p:nvPr/>
          </p:nvGrpSpPr>
          <p:grpSpPr>
            <a:xfrm>
              <a:off x="729630" y="1968358"/>
              <a:ext cx="255615" cy="224557"/>
              <a:chOff x="6184139" y="1980808"/>
              <a:chExt cx="451696" cy="396814"/>
            </a:xfrm>
          </p:grpSpPr>
          <p:sp>
            <p:nvSpPr>
              <p:cNvPr id="220" name="Google Shape;220;p28">
                <a:extLst>
                  <a:ext uri="{FF2B5EF4-FFF2-40B4-BE49-F238E27FC236}">
                    <a16:creationId xmlns:a16="http://schemas.microsoft.com/office/drawing/2014/main" id="{E13FC317-8066-602D-C657-C2BB260BF0C9}"/>
                  </a:ext>
                </a:extLst>
              </p:cNvPr>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a:extLst>
                  <a:ext uri="{FF2B5EF4-FFF2-40B4-BE49-F238E27FC236}">
                    <a16:creationId xmlns:a16="http://schemas.microsoft.com/office/drawing/2014/main" id="{9ECE0508-4ABF-9E38-6AB3-83885FF15B4F}"/>
                  </a:ext>
                </a:extLst>
              </p:cNvPr>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28">
              <a:extLst>
                <a:ext uri="{FF2B5EF4-FFF2-40B4-BE49-F238E27FC236}">
                  <a16:creationId xmlns:a16="http://schemas.microsoft.com/office/drawing/2014/main" id="{3DE3E49A-52B7-49C5-DE4D-FE556791452A}"/>
                </a:ext>
              </a:extLst>
            </p:cNvPr>
            <p:cNvGrpSpPr/>
            <p:nvPr/>
          </p:nvGrpSpPr>
          <p:grpSpPr>
            <a:xfrm>
              <a:off x="729630" y="975085"/>
              <a:ext cx="255615" cy="254967"/>
              <a:chOff x="6184139" y="1220827"/>
              <a:chExt cx="451696" cy="450552"/>
            </a:xfrm>
          </p:grpSpPr>
          <p:sp>
            <p:nvSpPr>
              <p:cNvPr id="223" name="Google Shape;223;p28">
                <a:extLst>
                  <a:ext uri="{FF2B5EF4-FFF2-40B4-BE49-F238E27FC236}">
                    <a16:creationId xmlns:a16="http://schemas.microsoft.com/office/drawing/2014/main" id="{F7240D72-AF38-7BF9-4EE5-FB867E780489}"/>
                  </a:ext>
                </a:extLst>
              </p:cNvPr>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a:extLst>
                  <a:ext uri="{FF2B5EF4-FFF2-40B4-BE49-F238E27FC236}">
                    <a16:creationId xmlns:a16="http://schemas.microsoft.com/office/drawing/2014/main" id="{7AAE276B-1A5D-6D98-FC36-050147AE7CE3}"/>
                  </a:ext>
                </a:extLst>
              </p:cNvPr>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a:extLst>
                  <a:ext uri="{FF2B5EF4-FFF2-40B4-BE49-F238E27FC236}">
                    <a16:creationId xmlns:a16="http://schemas.microsoft.com/office/drawing/2014/main" id="{F6379B0D-BB91-7C3A-D171-30C2A482E1A8}"/>
                  </a:ext>
                </a:extLst>
              </p:cNvPr>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8">
              <a:extLst>
                <a:ext uri="{FF2B5EF4-FFF2-40B4-BE49-F238E27FC236}">
                  <a16:creationId xmlns:a16="http://schemas.microsoft.com/office/drawing/2014/main" id="{AEC093B8-A72B-4280-1F7E-7973CABD0D1C}"/>
                </a:ext>
              </a:extLst>
            </p:cNvPr>
            <p:cNvGrpSpPr/>
            <p:nvPr/>
          </p:nvGrpSpPr>
          <p:grpSpPr>
            <a:xfrm>
              <a:off x="723837" y="1482615"/>
              <a:ext cx="267223" cy="233165"/>
              <a:chOff x="6908262" y="1240186"/>
              <a:chExt cx="472209" cy="412024"/>
            </a:xfrm>
          </p:grpSpPr>
          <p:sp>
            <p:nvSpPr>
              <p:cNvPr id="227" name="Google Shape;227;p28">
                <a:extLst>
                  <a:ext uri="{FF2B5EF4-FFF2-40B4-BE49-F238E27FC236}">
                    <a16:creationId xmlns:a16="http://schemas.microsoft.com/office/drawing/2014/main" id="{9F099F72-DCBF-8F87-21E4-8418BCECF4AD}"/>
                  </a:ext>
                </a:extLst>
              </p:cNvPr>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a:extLst>
                  <a:ext uri="{FF2B5EF4-FFF2-40B4-BE49-F238E27FC236}">
                    <a16:creationId xmlns:a16="http://schemas.microsoft.com/office/drawing/2014/main" id="{810542D7-8419-6CA0-5067-274C99677E00}"/>
                  </a:ext>
                </a:extLst>
              </p:cNvPr>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a:extLst>
                  <a:ext uri="{FF2B5EF4-FFF2-40B4-BE49-F238E27FC236}">
                    <a16:creationId xmlns:a16="http://schemas.microsoft.com/office/drawing/2014/main" id="{BCA22FE5-750D-ECEB-25F8-E8CD9967578C}"/>
                  </a:ext>
                </a:extLst>
              </p:cNvPr>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a:extLst>
                  <a:ext uri="{FF2B5EF4-FFF2-40B4-BE49-F238E27FC236}">
                    <a16:creationId xmlns:a16="http://schemas.microsoft.com/office/drawing/2014/main" id="{59CAEADA-2709-4548-F981-3B833E548687}"/>
                  </a:ext>
                </a:extLst>
              </p:cNvPr>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a:extLst>
                  <a:ext uri="{FF2B5EF4-FFF2-40B4-BE49-F238E27FC236}">
                    <a16:creationId xmlns:a16="http://schemas.microsoft.com/office/drawing/2014/main" id="{DB5A75BC-AAB7-1F74-A655-45FE4996A59A}"/>
                  </a:ext>
                </a:extLst>
              </p:cNvPr>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a:extLst>
                  <a:ext uri="{FF2B5EF4-FFF2-40B4-BE49-F238E27FC236}">
                    <a16:creationId xmlns:a16="http://schemas.microsoft.com/office/drawing/2014/main" id="{3D30209D-24F0-B5EB-DCAD-CD8AB10EAEC4}"/>
                  </a:ext>
                </a:extLst>
              </p:cNvPr>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a:extLst>
                  <a:ext uri="{FF2B5EF4-FFF2-40B4-BE49-F238E27FC236}">
                    <a16:creationId xmlns:a16="http://schemas.microsoft.com/office/drawing/2014/main" id="{17C97EEB-4411-152D-7305-88D3429D1856}"/>
                  </a:ext>
                </a:extLst>
              </p:cNvPr>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a:extLst>
                  <a:ext uri="{FF2B5EF4-FFF2-40B4-BE49-F238E27FC236}">
                    <a16:creationId xmlns:a16="http://schemas.microsoft.com/office/drawing/2014/main" id="{79B1774E-4C5F-211B-A43F-77E5079051FB}"/>
                  </a:ext>
                </a:extLst>
              </p:cNvPr>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235;p28">
              <a:extLst>
                <a:ext uri="{FF2B5EF4-FFF2-40B4-BE49-F238E27FC236}">
                  <a16:creationId xmlns:a16="http://schemas.microsoft.com/office/drawing/2014/main" id="{126D3538-2B08-F18E-6832-30D9E4DA12DD}"/>
                </a:ext>
              </a:extLst>
            </p:cNvPr>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236" name="Google Shape;236;p28">
              <a:extLst>
                <a:ext uri="{FF2B5EF4-FFF2-40B4-BE49-F238E27FC236}">
                  <a16:creationId xmlns:a16="http://schemas.microsoft.com/office/drawing/2014/main" id="{B4BEF602-B099-B29F-504C-5980132058BF}"/>
                </a:ext>
              </a:extLst>
            </p:cNvPr>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237" name="Google Shape;237;p28">
              <a:extLst>
                <a:ext uri="{FF2B5EF4-FFF2-40B4-BE49-F238E27FC236}">
                  <a16:creationId xmlns:a16="http://schemas.microsoft.com/office/drawing/2014/main" id="{512EC183-0671-DB4D-817E-0E135D15D0BC}"/>
                </a:ext>
              </a:extLst>
            </p:cNvPr>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238" name="Google Shape;238;p28">
              <a:extLst>
                <a:ext uri="{FF2B5EF4-FFF2-40B4-BE49-F238E27FC236}">
                  <a16:creationId xmlns:a16="http://schemas.microsoft.com/office/drawing/2014/main" id="{52878AFD-C0FF-1867-063D-41249ADFFCE6}"/>
                </a:ext>
              </a:extLst>
            </p:cNvPr>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239" name="Google Shape;239;p28">
              <a:extLst>
                <a:ext uri="{FF2B5EF4-FFF2-40B4-BE49-F238E27FC236}">
                  <a16:creationId xmlns:a16="http://schemas.microsoft.com/office/drawing/2014/main" id="{F262839B-3541-5B1C-5163-FFD6E73815C7}"/>
                </a:ext>
              </a:extLst>
            </p:cNvPr>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240" name="Google Shape;240;p28">
            <a:extLst>
              <a:ext uri="{FF2B5EF4-FFF2-40B4-BE49-F238E27FC236}">
                <a16:creationId xmlns:a16="http://schemas.microsoft.com/office/drawing/2014/main" id="{6816A2DB-8F43-637A-7A14-E6715B4346E6}"/>
              </a:ext>
            </a:extLst>
          </p:cNvPr>
          <p:cNvGrpSpPr/>
          <p:nvPr/>
        </p:nvGrpSpPr>
        <p:grpSpPr>
          <a:xfrm>
            <a:off x="2465285" y="552003"/>
            <a:ext cx="599322" cy="250348"/>
            <a:chOff x="2465285" y="552003"/>
            <a:chExt cx="599322" cy="250348"/>
          </a:xfrm>
        </p:grpSpPr>
        <p:sp>
          <p:nvSpPr>
            <p:cNvPr id="241" name="Google Shape;241;p28">
              <a:extLst>
                <a:ext uri="{FF2B5EF4-FFF2-40B4-BE49-F238E27FC236}">
                  <a16:creationId xmlns:a16="http://schemas.microsoft.com/office/drawing/2014/main" id="{EF692ABC-B924-4313-705A-12694784389D}"/>
                </a:ext>
              </a:extLst>
            </p:cNvPr>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a:extLst>
                <a:ext uri="{FF2B5EF4-FFF2-40B4-BE49-F238E27FC236}">
                  <a16:creationId xmlns:a16="http://schemas.microsoft.com/office/drawing/2014/main" id="{4B0D2716-9F7D-DEEF-280F-B1EFDBBF025A}"/>
                </a:ext>
              </a:extLst>
            </p:cNvPr>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243" name="Google Shape;243;p28">
              <a:extLst>
                <a:ext uri="{FF2B5EF4-FFF2-40B4-BE49-F238E27FC236}">
                  <a16:creationId xmlns:a16="http://schemas.microsoft.com/office/drawing/2014/main" id="{D25732BD-B126-4AA6-C311-FFEA8AAE1D8B}"/>
                </a:ext>
              </a:extLst>
            </p:cNvPr>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a:extLst>
                <a:ext uri="{FF2B5EF4-FFF2-40B4-BE49-F238E27FC236}">
                  <a16:creationId xmlns:a16="http://schemas.microsoft.com/office/drawing/2014/main" id="{4084A5F3-BF85-545A-5055-5DE9AFE578A3}"/>
                </a:ext>
              </a:extLst>
            </p:cNvPr>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sp>
        <p:nvSpPr>
          <p:cNvPr id="4" name="Google Shape;401;p32">
            <a:extLst>
              <a:ext uri="{FF2B5EF4-FFF2-40B4-BE49-F238E27FC236}">
                <a16:creationId xmlns:a16="http://schemas.microsoft.com/office/drawing/2014/main" id="{A1E4B3E9-7305-0042-75B1-6150A9DE6224}"/>
              </a:ext>
            </a:extLst>
          </p:cNvPr>
          <p:cNvSpPr txBox="1">
            <a:spLocks/>
          </p:cNvSpPr>
          <p:nvPr/>
        </p:nvSpPr>
        <p:spPr>
          <a:xfrm>
            <a:off x="3106100" y="475576"/>
            <a:ext cx="4329437" cy="4776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Lexend Deca Medium"/>
              <a:buNone/>
              <a:defRPr sz="5200" b="0" i="0" u="none" strike="noStrike" cap="none">
                <a:solidFill>
                  <a:schemeClr val="dk1"/>
                </a:solidFill>
                <a:latin typeface="Lexend Deca Medium"/>
                <a:ea typeface="Lexend Deca Medium"/>
                <a:cs typeface="Lexend Deca Medium"/>
                <a:sym typeface="Lexend Deca Medium"/>
              </a:defRPr>
            </a:lvl1pPr>
            <a:lvl2pPr marR="0" lvl="1" algn="ctr" rtl="0">
              <a:lnSpc>
                <a:spcPct val="100000"/>
              </a:lnSpc>
              <a:spcBef>
                <a:spcPts val="0"/>
              </a:spcBef>
              <a:spcAft>
                <a:spcPts val="0"/>
              </a:spcAft>
              <a:buClr>
                <a:schemeClr val="dk1"/>
              </a:buClr>
              <a:buSzPts val="5200"/>
              <a:buFont typeface="Lexend Deca Medium"/>
              <a:buNone/>
              <a:defRPr sz="5200" b="0" i="0" u="none" strike="noStrike" cap="none">
                <a:solidFill>
                  <a:schemeClr val="dk1"/>
                </a:solidFill>
                <a:latin typeface="Lexend Deca Medium"/>
                <a:ea typeface="Lexend Deca Medium"/>
                <a:cs typeface="Lexend Deca Medium"/>
                <a:sym typeface="Lexend Deca Medium"/>
              </a:defRPr>
            </a:lvl2pPr>
            <a:lvl3pPr marR="0" lvl="2" algn="ctr" rtl="0">
              <a:lnSpc>
                <a:spcPct val="100000"/>
              </a:lnSpc>
              <a:spcBef>
                <a:spcPts val="0"/>
              </a:spcBef>
              <a:spcAft>
                <a:spcPts val="0"/>
              </a:spcAft>
              <a:buClr>
                <a:schemeClr val="dk1"/>
              </a:buClr>
              <a:buSzPts val="5200"/>
              <a:buFont typeface="Lexend Deca Medium"/>
              <a:buNone/>
              <a:defRPr sz="5200" b="0" i="0" u="none" strike="noStrike" cap="none">
                <a:solidFill>
                  <a:schemeClr val="dk1"/>
                </a:solidFill>
                <a:latin typeface="Lexend Deca Medium"/>
                <a:ea typeface="Lexend Deca Medium"/>
                <a:cs typeface="Lexend Deca Medium"/>
                <a:sym typeface="Lexend Deca Medium"/>
              </a:defRPr>
            </a:lvl3pPr>
            <a:lvl4pPr marR="0" lvl="3" algn="ctr" rtl="0">
              <a:lnSpc>
                <a:spcPct val="100000"/>
              </a:lnSpc>
              <a:spcBef>
                <a:spcPts val="0"/>
              </a:spcBef>
              <a:spcAft>
                <a:spcPts val="0"/>
              </a:spcAft>
              <a:buClr>
                <a:schemeClr val="dk1"/>
              </a:buClr>
              <a:buSzPts val="5200"/>
              <a:buFont typeface="Lexend Deca Medium"/>
              <a:buNone/>
              <a:defRPr sz="5200" b="0" i="0" u="none" strike="noStrike" cap="none">
                <a:solidFill>
                  <a:schemeClr val="dk1"/>
                </a:solidFill>
                <a:latin typeface="Lexend Deca Medium"/>
                <a:ea typeface="Lexend Deca Medium"/>
                <a:cs typeface="Lexend Deca Medium"/>
                <a:sym typeface="Lexend Deca Medium"/>
              </a:defRPr>
            </a:lvl4pPr>
            <a:lvl5pPr marR="0" lvl="4" algn="ctr" rtl="0">
              <a:lnSpc>
                <a:spcPct val="100000"/>
              </a:lnSpc>
              <a:spcBef>
                <a:spcPts val="0"/>
              </a:spcBef>
              <a:spcAft>
                <a:spcPts val="0"/>
              </a:spcAft>
              <a:buClr>
                <a:schemeClr val="dk1"/>
              </a:buClr>
              <a:buSzPts val="5200"/>
              <a:buFont typeface="Lexend Deca Medium"/>
              <a:buNone/>
              <a:defRPr sz="5200" b="0" i="0" u="none" strike="noStrike" cap="none">
                <a:solidFill>
                  <a:schemeClr val="dk1"/>
                </a:solidFill>
                <a:latin typeface="Lexend Deca Medium"/>
                <a:ea typeface="Lexend Deca Medium"/>
                <a:cs typeface="Lexend Deca Medium"/>
                <a:sym typeface="Lexend Deca Medium"/>
              </a:defRPr>
            </a:lvl5pPr>
            <a:lvl6pPr marR="0" lvl="5" algn="ctr" rtl="0">
              <a:lnSpc>
                <a:spcPct val="100000"/>
              </a:lnSpc>
              <a:spcBef>
                <a:spcPts val="0"/>
              </a:spcBef>
              <a:spcAft>
                <a:spcPts val="0"/>
              </a:spcAft>
              <a:buClr>
                <a:schemeClr val="dk1"/>
              </a:buClr>
              <a:buSzPts val="5200"/>
              <a:buFont typeface="Lexend Deca Medium"/>
              <a:buNone/>
              <a:defRPr sz="5200" b="0" i="0" u="none" strike="noStrike" cap="none">
                <a:solidFill>
                  <a:schemeClr val="dk1"/>
                </a:solidFill>
                <a:latin typeface="Lexend Deca Medium"/>
                <a:ea typeface="Lexend Deca Medium"/>
                <a:cs typeface="Lexend Deca Medium"/>
                <a:sym typeface="Lexend Deca Medium"/>
              </a:defRPr>
            </a:lvl6pPr>
            <a:lvl7pPr marR="0" lvl="6" algn="ctr" rtl="0">
              <a:lnSpc>
                <a:spcPct val="100000"/>
              </a:lnSpc>
              <a:spcBef>
                <a:spcPts val="0"/>
              </a:spcBef>
              <a:spcAft>
                <a:spcPts val="0"/>
              </a:spcAft>
              <a:buClr>
                <a:schemeClr val="dk1"/>
              </a:buClr>
              <a:buSzPts val="5200"/>
              <a:buFont typeface="Lexend Deca Medium"/>
              <a:buNone/>
              <a:defRPr sz="5200" b="0" i="0" u="none" strike="noStrike" cap="none">
                <a:solidFill>
                  <a:schemeClr val="dk1"/>
                </a:solidFill>
                <a:latin typeface="Lexend Deca Medium"/>
                <a:ea typeface="Lexend Deca Medium"/>
                <a:cs typeface="Lexend Deca Medium"/>
                <a:sym typeface="Lexend Deca Medium"/>
              </a:defRPr>
            </a:lvl7pPr>
            <a:lvl8pPr marR="0" lvl="7" algn="ctr" rtl="0">
              <a:lnSpc>
                <a:spcPct val="100000"/>
              </a:lnSpc>
              <a:spcBef>
                <a:spcPts val="0"/>
              </a:spcBef>
              <a:spcAft>
                <a:spcPts val="0"/>
              </a:spcAft>
              <a:buClr>
                <a:schemeClr val="dk1"/>
              </a:buClr>
              <a:buSzPts val="5200"/>
              <a:buFont typeface="Lexend Deca Medium"/>
              <a:buNone/>
              <a:defRPr sz="5200" b="0" i="0" u="none" strike="noStrike" cap="none">
                <a:solidFill>
                  <a:schemeClr val="dk1"/>
                </a:solidFill>
                <a:latin typeface="Lexend Deca Medium"/>
                <a:ea typeface="Lexend Deca Medium"/>
                <a:cs typeface="Lexend Deca Medium"/>
                <a:sym typeface="Lexend Deca Medium"/>
              </a:defRPr>
            </a:lvl8pPr>
            <a:lvl9pPr marR="0" lvl="8" algn="ctr" rtl="0">
              <a:lnSpc>
                <a:spcPct val="100000"/>
              </a:lnSpc>
              <a:spcBef>
                <a:spcPts val="0"/>
              </a:spcBef>
              <a:spcAft>
                <a:spcPts val="0"/>
              </a:spcAft>
              <a:buClr>
                <a:schemeClr val="dk1"/>
              </a:buClr>
              <a:buSzPts val="5200"/>
              <a:buFont typeface="Lexend Deca Medium"/>
              <a:buNone/>
              <a:defRPr sz="5200" b="0" i="0" u="none" strike="noStrike" cap="none">
                <a:solidFill>
                  <a:schemeClr val="dk1"/>
                </a:solidFill>
                <a:latin typeface="Lexend Deca Medium"/>
                <a:ea typeface="Lexend Deca Medium"/>
                <a:cs typeface="Lexend Deca Medium"/>
                <a:sym typeface="Lexend Deca Medium"/>
              </a:defRPr>
            </a:lvl9pPr>
          </a:lstStyle>
          <a:p>
            <a:r>
              <a:rPr lang="en-US" sz="2800" dirty="0">
                <a:solidFill>
                  <a:schemeClr val="tx2"/>
                </a:solidFill>
              </a:rPr>
              <a:t>Lý do </a:t>
            </a:r>
            <a:r>
              <a:rPr lang="en-US" sz="2800" dirty="0" err="1">
                <a:solidFill>
                  <a:schemeClr val="tx2"/>
                </a:solidFill>
              </a:rPr>
              <a:t>chọn</a:t>
            </a:r>
            <a:r>
              <a:rPr lang="en-US" sz="2800" dirty="0">
                <a:solidFill>
                  <a:schemeClr val="tx2"/>
                </a:solidFill>
              </a:rPr>
              <a:t> </a:t>
            </a:r>
            <a:r>
              <a:rPr lang="en-US" sz="2800" dirty="0" err="1">
                <a:solidFill>
                  <a:schemeClr val="tx2"/>
                </a:solidFill>
              </a:rPr>
              <a:t>đề</a:t>
            </a:r>
            <a:r>
              <a:rPr lang="en-US" sz="2800" dirty="0">
                <a:solidFill>
                  <a:schemeClr val="tx2"/>
                </a:solidFill>
              </a:rPr>
              <a:t> </a:t>
            </a:r>
            <a:r>
              <a:rPr lang="en-US" sz="2800" dirty="0" err="1">
                <a:solidFill>
                  <a:schemeClr val="tx2"/>
                </a:solidFill>
              </a:rPr>
              <a:t>tài</a:t>
            </a:r>
            <a:endParaRPr lang="en-US" sz="2800" dirty="0">
              <a:solidFill>
                <a:schemeClr val="tx2"/>
              </a:solidFill>
            </a:endParaRPr>
          </a:p>
        </p:txBody>
      </p:sp>
    </p:spTree>
    <p:extLst>
      <p:ext uri="{BB962C8B-B14F-4D97-AF65-F5344CB8AC3E}">
        <p14:creationId xmlns:p14="http://schemas.microsoft.com/office/powerpoint/2010/main" val="665631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Ưu</a:t>
            </a:r>
            <a:r>
              <a:rPr lang="en-US" dirty="0">
                <a:solidFill>
                  <a:schemeClr val="tx2"/>
                </a:solidFill>
              </a:rPr>
              <a:t> </a:t>
            </a:r>
            <a:r>
              <a:rPr lang="en-US" dirty="0" err="1">
                <a:solidFill>
                  <a:schemeClr val="tx2"/>
                </a:solidFill>
              </a:rPr>
              <a:t>Điểm</a:t>
            </a: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6" name="TextBox 5">
            <a:extLst>
              <a:ext uri="{FF2B5EF4-FFF2-40B4-BE49-F238E27FC236}">
                <a16:creationId xmlns:a16="http://schemas.microsoft.com/office/drawing/2014/main" id="{9ED03E57-F4D6-6ABA-3C93-570B1262F67B}"/>
              </a:ext>
            </a:extLst>
          </p:cNvPr>
          <p:cNvSpPr txBox="1"/>
          <p:nvPr/>
        </p:nvSpPr>
        <p:spPr>
          <a:xfrm>
            <a:off x="1599281" y="1148456"/>
            <a:ext cx="6758009" cy="2181816"/>
          </a:xfrm>
          <a:prstGeom prst="rect">
            <a:avLst/>
          </a:prstGeom>
          <a:noFill/>
        </p:spPr>
        <p:txBody>
          <a:bodyPr wrap="square">
            <a:spAutoFit/>
          </a:bodyPr>
          <a:lstStyle/>
          <a:p>
            <a:pPr>
              <a:lnSpc>
                <a:spcPct val="150000"/>
              </a:lnSpc>
              <a:spcBef>
                <a:spcPts val="600"/>
              </a:spcBef>
              <a:spcAft>
                <a:spcPts val="600"/>
              </a:spcAft>
            </a:pPr>
            <a:r>
              <a:rPr lang="vi-VN" sz="1200" b="1" dirty="0">
                <a:solidFill>
                  <a:schemeClr val="bg2"/>
                </a:solidFill>
              </a:rPr>
              <a:t>Cá nhân hóa trải nghiệm:</a:t>
            </a:r>
            <a:r>
              <a:rPr lang="vi-VN" sz="1200" dirty="0">
                <a:solidFill>
                  <a:schemeClr val="bg2"/>
                </a:solidFill>
              </a:rPr>
              <a:t> </a:t>
            </a:r>
            <a:r>
              <a:rPr lang="vi-VN" sz="1200" dirty="0">
                <a:solidFill>
                  <a:schemeClr val="tx1"/>
                </a:solidFill>
              </a:rPr>
              <a:t>pLSA phân tích sở thích âm nhạc của người dùng, đề xuất bài hát và thể loại phù hợp.</a:t>
            </a:r>
          </a:p>
          <a:p>
            <a:pPr>
              <a:lnSpc>
                <a:spcPct val="150000"/>
              </a:lnSpc>
              <a:spcBef>
                <a:spcPts val="600"/>
              </a:spcBef>
              <a:spcAft>
                <a:spcPts val="600"/>
              </a:spcAft>
            </a:pPr>
            <a:r>
              <a:rPr lang="vi-VN" sz="1200" b="1" dirty="0">
                <a:solidFill>
                  <a:schemeClr val="bg2"/>
                </a:solidFill>
              </a:rPr>
              <a:t>Khám phá bài hát mới:</a:t>
            </a:r>
            <a:r>
              <a:rPr lang="vi-VN" sz="1200" dirty="0">
                <a:solidFill>
                  <a:schemeClr val="bg2"/>
                </a:solidFill>
              </a:rPr>
              <a:t> </a:t>
            </a:r>
            <a:r>
              <a:rPr lang="vi-VN" sz="1200" dirty="0">
                <a:solidFill>
                  <a:schemeClr val="tx1"/>
                </a:solidFill>
              </a:rPr>
              <a:t>Gợi ý bài hát mới dựa trên các chủ đề tiềm ẩn mà người dùng chưa nghe.</a:t>
            </a:r>
            <a:endParaRPr lang="en-US" sz="1200" dirty="0">
              <a:solidFill>
                <a:schemeClr val="tx1"/>
              </a:solidFill>
            </a:endParaRPr>
          </a:p>
          <a:p>
            <a:pPr>
              <a:lnSpc>
                <a:spcPct val="150000"/>
              </a:lnSpc>
              <a:spcBef>
                <a:spcPts val="600"/>
              </a:spcBef>
              <a:spcAft>
                <a:spcPts val="600"/>
              </a:spcAft>
            </a:pPr>
            <a:r>
              <a:rPr lang="en-US" sz="1200" dirty="0" err="1">
                <a:solidFill>
                  <a:schemeClr val="bg2"/>
                </a:solidFill>
              </a:rPr>
              <a:t>Chức</a:t>
            </a:r>
            <a:r>
              <a:rPr lang="en-US" sz="1200" dirty="0">
                <a:solidFill>
                  <a:schemeClr val="bg2"/>
                </a:solidFill>
              </a:rPr>
              <a:t> </a:t>
            </a:r>
            <a:r>
              <a:rPr lang="en-US" sz="1200" dirty="0" err="1">
                <a:solidFill>
                  <a:schemeClr val="bg2"/>
                </a:solidFill>
              </a:rPr>
              <a:t>năng</a:t>
            </a:r>
            <a:r>
              <a:rPr lang="en-US" sz="1200" dirty="0">
                <a:solidFill>
                  <a:schemeClr val="bg2"/>
                </a:solidFill>
              </a:rPr>
              <a:t> </a:t>
            </a:r>
            <a:r>
              <a:rPr lang="en-US" sz="1200" dirty="0" err="1">
                <a:solidFill>
                  <a:schemeClr val="bg2"/>
                </a:solidFill>
              </a:rPr>
              <a:t>nghe</a:t>
            </a:r>
            <a:r>
              <a:rPr lang="en-US" sz="1200" dirty="0">
                <a:solidFill>
                  <a:schemeClr val="bg2"/>
                </a:solidFill>
              </a:rPr>
              <a:t> </a:t>
            </a:r>
            <a:r>
              <a:rPr lang="en-US" sz="1200" dirty="0" err="1">
                <a:solidFill>
                  <a:schemeClr val="bg2"/>
                </a:solidFill>
              </a:rPr>
              <a:t>nhạc</a:t>
            </a:r>
            <a:r>
              <a:rPr lang="en-US" sz="1200" dirty="0">
                <a:solidFill>
                  <a:schemeClr val="bg2"/>
                </a:solidFill>
              </a:rPr>
              <a:t> </a:t>
            </a:r>
            <a:r>
              <a:rPr lang="en-US" sz="1200" dirty="0" err="1">
                <a:solidFill>
                  <a:schemeClr val="bg2"/>
                </a:solidFill>
              </a:rPr>
              <a:t>đơn</a:t>
            </a:r>
            <a:r>
              <a:rPr lang="en-US" sz="1200" dirty="0">
                <a:solidFill>
                  <a:schemeClr val="bg2"/>
                </a:solidFill>
              </a:rPr>
              <a:t> </a:t>
            </a:r>
            <a:r>
              <a:rPr lang="en-US" sz="1200" dirty="0" err="1">
                <a:solidFill>
                  <a:schemeClr val="bg2"/>
                </a:solidFill>
              </a:rPr>
              <a:t>giản</a:t>
            </a:r>
            <a:r>
              <a:rPr lang="en-US" sz="1200" dirty="0">
                <a:solidFill>
                  <a:schemeClr val="bg2"/>
                </a:solidFill>
              </a:rPr>
              <a:t>: </a:t>
            </a:r>
            <a:r>
              <a:rPr lang="en-US" sz="1200" dirty="0" err="1">
                <a:solidFill>
                  <a:schemeClr val="tx1"/>
                </a:solidFill>
              </a:rPr>
              <a:t>Người</a:t>
            </a:r>
            <a:r>
              <a:rPr lang="en-US" sz="1200" dirty="0">
                <a:solidFill>
                  <a:schemeClr val="tx1"/>
                </a:solidFill>
              </a:rPr>
              <a:t> dung </a:t>
            </a:r>
            <a:r>
              <a:rPr lang="en-US" sz="1200" dirty="0" err="1">
                <a:solidFill>
                  <a:schemeClr val="tx1"/>
                </a:solidFill>
              </a:rPr>
              <a:t>có</a:t>
            </a:r>
            <a:r>
              <a:rPr lang="en-US" sz="1200" dirty="0">
                <a:solidFill>
                  <a:schemeClr val="tx1"/>
                </a:solidFill>
              </a:rPr>
              <a:t> </a:t>
            </a:r>
            <a:r>
              <a:rPr lang="en-US" sz="1200" dirty="0" err="1">
                <a:solidFill>
                  <a:schemeClr val="tx1"/>
                </a:solidFill>
              </a:rPr>
              <a:t>thể</a:t>
            </a:r>
            <a:r>
              <a:rPr lang="en-US" sz="1200" dirty="0">
                <a:solidFill>
                  <a:schemeClr val="tx1"/>
                </a:solidFill>
              </a:rPr>
              <a:t> </a:t>
            </a:r>
            <a:r>
              <a:rPr lang="en-US" sz="1200" dirty="0" err="1">
                <a:solidFill>
                  <a:schemeClr val="tx1"/>
                </a:solidFill>
              </a:rPr>
              <a:t>chọn</a:t>
            </a:r>
            <a:r>
              <a:rPr lang="en-US" sz="1200" dirty="0">
                <a:solidFill>
                  <a:schemeClr val="tx1"/>
                </a:solidFill>
              </a:rPr>
              <a:t> </a:t>
            </a:r>
            <a:r>
              <a:rPr lang="en-US" sz="1200" dirty="0" err="1">
                <a:solidFill>
                  <a:schemeClr val="tx1"/>
                </a:solidFill>
              </a:rPr>
              <a:t>một</a:t>
            </a:r>
            <a:r>
              <a:rPr lang="en-US" sz="1200" dirty="0">
                <a:solidFill>
                  <a:schemeClr val="tx1"/>
                </a:solidFill>
              </a:rPr>
              <a:t> </a:t>
            </a:r>
            <a:r>
              <a:rPr lang="en-US" sz="1200" dirty="0" err="1">
                <a:solidFill>
                  <a:schemeClr val="tx1"/>
                </a:solidFill>
              </a:rPr>
              <a:t>bài</a:t>
            </a:r>
            <a:r>
              <a:rPr lang="en-US" sz="1200" dirty="0">
                <a:solidFill>
                  <a:schemeClr val="tx1"/>
                </a:solidFill>
              </a:rPr>
              <a:t> </a:t>
            </a:r>
            <a:r>
              <a:rPr lang="en-US" sz="1200" dirty="0" err="1">
                <a:solidFill>
                  <a:schemeClr val="tx1"/>
                </a:solidFill>
              </a:rPr>
              <a:t>hát</a:t>
            </a:r>
            <a:r>
              <a:rPr lang="en-US" sz="1200" dirty="0">
                <a:solidFill>
                  <a:schemeClr val="tx1"/>
                </a:solidFill>
              </a:rPr>
              <a:t> </a:t>
            </a:r>
            <a:r>
              <a:rPr lang="en-US" sz="1200" dirty="0" err="1">
                <a:solidFill>
                  <a:schemeClr val="tx1"/>
                </a:solidFill>
              </a:rPr>
              <a:t>để</a:t>
            </a:r>
            <a:r>
              <a:rPr lang="en-US" sz="1200" dirty="0">
                <a:solidFill>
                  <a:schemeClr val="tx1"/>
                </a:solidFill>
              </a:rPr>
              <a:t> </a:t>
            </a:r>
            <a:r>
              <a:rPr lang="en-US" sz="1200" dirty="0" err="1">
                <a:solidFill>
                  <a:schemeClr val="tx1"/>
                </a:solidFill>
              </a:rPr>
              <a:t>chơi</a:t>
            </a:r>
            <a:endParaRPr lang="en-US" sz="1200" dirty="0">
              <a:solidFill>
                <a:schemeClr val="tx1"/>
              </a:solidFill>
            </a:endParaRPr>
          </a:p>
          <a:p>
            <a:pPr>
              <a:lnSpc>
                <a:spcPct val="150000"/>
              </a:lnSpc>
              <a:spcBef>
                <a:spcPts val="600"/>
              </a:spcBef>
              <a:spcAft>
                <a:spcPts val="600"/>
              </a:spcAft>
            </a:pPr>
            <a:endParaRPr lang="vi-VN" sz="1200" dirty="0">
              <a:solidFill>
                <a:schemeClr val="tx1"/>
              </a:solidFill>
            </a:endParaRPr>
          </a:p>
        </p:txBody>
      </p:sp>
    </p:spTree>
    <p:extLst>
      <p:ext uri="{BB962C8B-B14F-4D97-AF65-F5344CB8AC3E}">
        <p14:creationId xmlns:p14="http://schemas.microsoft.com/office/powerpoint/2010/main" val="20391464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Nhược</a:t>
            </a:r>
            <a:r>
              <a:rPr lang="en-US" dirty="0">
                <a:solidFill>
                  <a:schemeClr val="tx2"/>
                </a:solidFill>
              </a:rPr>
              <a:t> </a:t>
            </a:r>
            <a:r>
              <a:rPr lang="en-US" dirty="0" err="1">
                <a:solidFill>
                  <a:schemeClr val="tx2"/>
                </a:solidFill>
              </a:rPr>
              <a:t>Điểm</a:t>
            </a: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6" name="TextBox 5">
            <a:extLst>
              <a:ext uri="{FF2B5EF4-FFF2-40B4-BE49-F238E27FC236}">
                <a16:creationId xmlns:a16="http://schemas.microsoft.com/office/drawing/2014/main" id="{9ED03E57-F4D6-6ABA-3C93-570B1262F67B}"/>
              </a:ext>
            </a:extLst>
          </p:cNvPr>
          <p:cNvSpPr txBox="1"/>
          <p:nvPr/>
        </p:nvSpPr>
        <p:spPr>
          <a:xfrm>
            <a:off x="1635601" y="1155810"/>
            <a:ext cx="6758009" cy="1750929"/>
          </a:xfrm>
          <a:prstGeom prst="rect">
            <a:avLst/>
          </a:prstGeom>
          <a:noFill/>
        </p:spPr>
        <p:txBody>
          <a:bodyPr wrap="square">
            <a:spAutoFit/>
          </a:bodyPr>
          <a:lstStyle/>
          <a:p>
            <a:pPr>
              <a:lnSpc>
                <a:spcPct val="150000"/>
              </a:lnSpc>
              <a:spcBef>
                <a:spcPts val="600"/>
              </a:spcBef>
              <a:spcAft>
                <a:spcPts val="600"/>
              </a:spcAft>
            </a:pPr>
            <a:r>
              <a:rPr lang="en-US" sz="1200" b="1" dirty="0">
                <a:solidFill>
                  <a:schemeClr val="bg2"/>
                </a:solidFill>
              </a:rPr>
              <a:t>Dataset </a:t>
            </a:r>
            <a:r>
              <a:rPr lang="en-US" sz="1200" b="1" dirty="0" err="1">
                <a:solidFill>
                  <a:schemeClr val="bg2"/>
                </a:solidFill>
              </a:rPr>
              <a:t>nhỏ</a:t>
            </a:r>
            <a:r>
              <a:rPr lang="en-US" sz="1200" b="1" dirty="0">
                <a:solidFill>
                  <a:schemeClr val="bg2"/>
                </a:solidFill>
              </a:rPr>
              <a:t>: </a:t>
            </a:r>
            <a:r>
              <a:rPr lang="en-US" sz="1200" b="1" dirty="0" err="1">
                <a:solidFill>
                  <a:schemeClr val="tx1"/>
                </a:solidFill>
              </a:rPr>
              <a:t>Có</a:t>
            </a:r>
            <a:r>
              <a:rPr lang="en-US" sz="1200" b="1" dirty="0">
                <a:solidFill>
                  <a:schemeClr val="tx1"/>
                </a:solidFill>
              </a:rPr>
              <a:t> </a:t>
            </a:r>
            <a:r>
              <a:rPr lang="en-US" sz="1200" b="1" dirty="0" err="1">
                <a:solidFill>
                  <a:schemeClr val="tx1"/>
                </a:solidFill>
              </a:rPr>
              <a:t>thể</a:t>
            </a:r>
            <a:r>
              <a:rPr lang="en-US" sz="1200" b="1" dirty="0">
                <a:solidFill>
                  <a:schemeClr val="tx1"/>
                </a:solidFill>
              </a:rPr>
              <a:t> </a:t>
            </a:r>
            <a:r>
              <a:rPr lang="en-US" sz="1200" b="1" dirty="0" err="1">
                <a:solidFill>
                  <a:schemeClr val="tx1"/>
                </a:solidFill>
              </a:rPr>
              <a:t>tìm</a:t>
            </a:r>
            <a:r>
              <a:rPr lang="en-US" sz="1200" b="1" dirty="0">
                <a:solidFill>
                  <a:schemeClr val="tx1"/>
                </a:solidFill>
              </a:rPr>
              <a:t> </a:t>
            </a:r>
            <a:r>
              <a:rPr lang="en-US" sz="1200" b="1" dirty="0" err="1">
                <a:solidFill>
                  <a:schemeClr val="tx1"/>
                </a:solidFill>
              </a:rPr>
              <a:t>tìm</a:t>
            </a:r>
            <a:r>
              <a:rPr lang="en-US" sz="1200" b="1" dirty="0">
                <a:solidFill>
                  <a:schemeClr val="tx1"/>
                </a:solidFill>
              </a:rPr>
              <a:t> </a:t>
            </a:r>
            <a:r>
              <a:rPr lang="en-US" sz="1200" b="1" dirty="0" err="1">
                <a:solidFill>
                  <a:schemeClr val="tx1"/>
                </a:solidFill>
              </a:rPr>
              <a:t>được</a:t>
            </a:r>
            <a:r>
              <a:rPr lang="en-US" sz="1200" b="1" dirty="0">
                <a:solidFill>
                  <a:schemeClr val="tx1"/>
                </a:solidFill>
              </a:rPr>
              <a:t> </a:t>
            </a:r>
            <a:r>
              <a:rPr lang="en-US" sz="1200" b="1" dirty="0" err="1">
                <a:solidFill>
                  <a:schemeClr val="tx1"/>
                </a:solidFill>
              </a:rPr>
              <a:t>nhiều</a:t>
            </a:r>
            <a:r>
              <a:rPr lang="en-US" sz="1200" b="1" dirty="0">
                <a:solidFill>
                  <a:schemeClr val="tx1"/>
                </a:solidFill>
              </a:rPr>
              <a:t> </a:t>
            </a:r>
            <a:r>
              <a:rPr lang="en-US" sz="1200" b="1" dirty="0" err="1">
                <a:solidFill>
                  <a:schemeClr val="tx1"/>
                </a:solidFill>
              </a:rPr>
              <a:t>chủ</a:t>
            </a:r>
            <a:r>
              <a:rPr lang="en-US" sz="1200" b="1" dirty="0">
                <a:solidFill>
                  <a:schemeClr val="tx1"/>
                </a:solidFill>
              </a:rPr>
              <a:t> </a:t>
            </a:r>
            <a:r>
              <a:rPr lang="en-US" sz="1200" b="1" dirty="0" err="1">
                <a:solidFill>
                  <a:schemeClr val="tx1"/>
                </a:solidFill>
              </a:rPr>
              <a:t>đề</a:t>
            </a:r>
            <a:r>
              <a:rPr lang="en-US" sz="1200" b="1" dirty="0">
                <a:solidFill>
                  <a:schemeClr val="tx1"/>
                </a:solidFill>
              </a:rPr>
              <a:t> </a:t>
            </a:r>
            <a:r>
              <a:rPr lang="en-US" sz="1200" b="1" dirty="0" err="1">
                <a:solidFill>
                  <a:schemeClr val="tx1"/>
                </a:solidFill>
              </a:rPr>
              <a:t>hoặc</a:t>
            </a:r>
            <a:r>
              <a:rPr lang="en-US" sz="1200" b="1" dirty="0">
                <a:solidFill>
                  <a:schemeClr val="tx1"/>
                </a:solidFill>
              </a:rPr>
              <a:t> </a:t>
            </a:r>
            <a:r>
              <a:rPr lang="en-US" sz="1200" b="1" dirty="0" err="1">
                <a:solidFill>
                  <a:schemeClr val="tx1"/>
                </a:solidFill>
              </a:rPr>
              <a:t>các</a:t>
            </a:r>
            <a:r>
              <a:rPr lang="en-US" sz="1200" b="1" dirty="0">
                <a:solidFill>
                  <a:schemeClr val="tx1"/>
                </a:solidFill>
              </a:rPr>
              <a:t> </a:t>
            </a:r>
            <a:r>
              <a:rPr lang="en-US" sz="1200" b="1" dirty="0" err="1">
                <a:solidFill>
                  <a:schemeClr val="tx1"/>
                </a:solidFill>
              </a:rPr>
              <a:t>chủ</a:t>
            </a:r>
            <a:r>
              <a:rPr lang="en-US" sz="1200" b="1" dirty="0">
                <a:solidFill>
                  <a:schemeClr val="tx1"/>
                </a:solidFill>
              </a:rPr>
              <a:t> </a:t>
            </a:r>
            <a:r>
              <a:rPr lang="en-US" sz="1200" b="1" dirty="0" err="1">
                <a:solidFill>
                  <a:schemeClr val="tx1"/>
                </a:solidFill>
              </a:rPr>
              <a:t>đề</a:t>
            </a:r>
            <a:r>
              <a:rPr lang="en-US" sz="1200" b="1" dirty="0">
                <a:solidFill>
                  <a:schemeClr val="tx1"/>
                </a:solidFill>
              </a:rPr>
              <a:t> </a:t>
            </a:r>
            <a:r>
              <a:rPr lang="en-US" sz="1200" b="1" dirty="0" err="1">
                <a:solidFill>
                  <a:schemeClr val="tx1"/>
                </a:solidFill>
              </a:rPr>
              <a:t>đặt</a:t>
            </a:r>
            <a:r>
              <a:rPr lang="en-US" sz="1200" b="1" dirty="0">
                <a:solidFill>
                  <a:schemeClr val="tx1"/>
                </a:solidFill>
              </a:rPr>
              <a:t> </a:t>
            </a:r>
            <a:r>
              <a:rPr lang="en-US" sz="1200" b="1" dirty="0" err="1">
                <a:solidFill>
                  <a:schemeClr val="tx1"/>
                </a:solidFill>
              </a:rPr>
              <a:t>biệt</a:t>
            </a:r>
            <a:r>
              <a:rPr lang="en-US" sz="1200" b="1" dirty="0">
                <a:solidFill>
                  <a:schemeClr val="tx1"/>
                </a:solidFill>
              </a:rPr>
              <a:t> </a:t>
            </a:r>
            <a:r>
              <a:rPr lang="en-US" sz="1200" b="1" dirty="0" err="1">
                <a:solidFill>
                  <a:schemeClr val="tx1"/>
                </a:solidFill>
              </a:rPr>
              <a:t>hơn</a:t>
            </a:r>
            <a:endParaRPr lang="en-US" sz="1200" b="1" dirty="0">
              <a:solidFill>
                <a:schemeClr val="tx1"/>
              </a:solidFill>
            </a:endParaRPr>
          </a:p>
          <a:p>
            <a:pPr>
              <a:lnSpc>
                <a:spcPct val="150000"/>
              </a:lnSpc>
              <a:spcBef>
                <a:spcPts val="600"/>
              </a:spcBef>
              <a:spcAft>
                <a:spcPts val="600"/>
              </a:spcAft>
            </a:pPr>
            <a:r>
              <a:rPr lang="vi-VN" sz="1200" b="1" dirty="0">
                <a:solidFill>
                  <a:schemeClr val="bg2"/>
                </a:solidFill>
              </a:rPr>
              <a:t>Thiếu cá nhân hóa sâu: </a:t>
            </a:r>
            <a:r>
              <a:rPr lang="vi-VN" sz="1200" b="1" dirty="0">
                <a:solidFill>
                  <a:schemeClr val="tx1"/>
                </a:solidFill>
              </a:rPr>
              <a:t>Chưa phân tích ngữ cảnh hay cảm xúc, dẫn đến đề xuất không hoàn toàn phù hợp.</a:t>
            </a:r>
            <a:endParaRPr lang="en-US" sz="1200" b="1" dirty="0">
              <a:solidFill>
                <a:schemeClr val="tx1"/>
              </a:solidFill>
            </a:endParaRPr>
          </a:p>
          <a:p>
            <a:pPr>
              <a:lnSpc>
                <a:spcPct val="150000"/>
              </a:lnSpc>
              <a:spcBef>
                <a:spcPts val="600"/>
              </a:spcBef>
              <a:spcAft>
                <a:spcPts val="600"/>
              </a:spcAft>
            </a:pPr>
            <a:r>
              <a:rPr lang="en-US" sz="1200" b="1" dirty="0" err="1">
                <a:solidFill>
                  <a:schemeClr val="bg2"/>
                </a:solidFill>
              </a:rPr>
              <a:t>Thiếu</a:t>
            </a:r>
            <a:r>
              <a:rPr lang="en-US" sz="1200" b="1" dirty="0">
                <a:solidFill>
                  <a:schemeClr val="bg2"/>
                </a:solidFill>
              </a:rPr>
              <a:t> </a:t>
            </a:r>
            <a:r>
              <a:rPr lang="en-US" sz="1200" b="1" dirty="0" err="1">
                <a:solidFill>
                  <a:schemeClr val="bg2"/>
                </a:solidFill>
              </a:rPr>
              <a:t>chức</a:t>
            </a:r>
            <a:r>
              <a:rPr lang="en-US" sz="1200" b="1" dirty="0">
                <a:solidFill>
                  <a:schemeClr val="bg2"/>
                </a:solidFill>
              </a:rPr>
              <a:t> </a:t>
            </a:r>
            <a:r>
              <a:rPr lang="en-US" sz="1200" b="1" dirty="0" err="1">
                <a:solidFill>
                  <a:schemeClr val="bg2"/>
                </a:solidFill>
              </a:rPr>
              <a:t>năng</a:t>
            </a:r>
            <a:r>
              <a:rPr lang="en-US" sz="1200" b="1" dirty="0">
                <a:solidFill>
                  <a:schemeClr val="bg2"/>
                </a:solidFill>
              </a:rPr>
              <a:t> </a:t>
            </a:r>
            <a:r>
              <a:rPr lang="en-US" sz="1200" b="1" dirty="0" err="1">
                <a:solidFill>
                  <a:schemeClr val="bg2"/>
                </a:solidFill>
              </a:rPr>
              <a:t>và</a:t>
            </a:r>
            <a:r>
              <a:rPr lang="en-US" sz="1200" b="1" dirty="0">
                <a:solidFill>
                  <a:schemeClr val="bg2"/>
                </a:solidFill>
              </a:rPr>
              <a:t> Giao </a:t>
            </a:r>
            <a:r>
              <a:rPr lang="en-US" sz="1200" b="1" dirty="0" err="1">
                <a:solidFill>
                  <a:schemeClr val="bg2"/>
                </a:solidFill>
              </a:rPr>
              <a:t>diện</a:t>
            </a:r>
            <a:r>
              <a:rPr lang="en-US" sz="1200" b="1" dirty="0">
                <a:solidFill>
                  <a:schemeClr val="bg2"/>
                </a:solidFill>
              </a:rPr>
              <a:t> </a:t>
            </a:r>
            <a:r>
              <a:rPr lang="en-US" sz="1200" b="1" dirty="0" err="1">
                <a:solidFill>
                  <a:schemeClr val="bg2"/>
                </a:solidFill>
              </a:rPr>
              <a:t>chưa</a:t>
            </a:r>
            <a:r>
              <a:rPr lang="en-US" sz="1200" b="1" dirty="0">
                <a:solidFill>
                  <a:schemeClr val="bg2"/>
                </a:solidFill>
              </a:rPr>
              <a:t> </a:t>
            </a:r>
            <a:r>
              <a:rPr lang="en-US" sz="1200" b="1" dirty="0" err="1">
                <a:solidFill>
                  <a:schemeClr val="bg2"/>
                </a:solidFill>
              </a:rPr>
              <a:t>hoàn</a:t>
            </a:r>
            <a:r>
              <a:rPr lang="en-US" sz="1200" b="1" dirty="0">
                <a:solidFill>
                  <a:schemeClr val="bg2"/>
                </a:solidFill>
              </a:rPr>
              <a:t> </a:t>
            </a:r>
            <a:r>
              <a:rPr lang="en-US" sz="1200" b="1" dirty="0" err="1">
                <a:solidFill>
                  <a:schemeClr val="bg2"/>
                </a:solidFill>
              </a:rPr>
              <a:t>thành</a:t>
            </a:r>
            <a:r>
              <a:rPr lang="en-US" sz="1200" b="1" dirty="0">
                <a:solidFill>
                  <a:schemeClr val="bg2"/>
                </a:solidFill>
              </a:rPr>
              <a:t>: </a:t>
            </a:r>
            <a:r>
              <a:rPr lang="en-US" sz="1200" b="1" dirty="0" err="1">
                <a:solidFill>
                  <a:schemeClr val="tx1"/>
                </a:solidFill>
              </a:rPr>
              <a:t>Vì</a:t>
            </a:r>
            <a:r>
              <a:rPr lang="en-US" sz="1200" b="1" dirty="0">
                <a:solidFill>
                  <a:schemeClr val="tx1"/>
                </a:solidFill>
              </a:rPr>
              <a:t> </a:t>
            </a:r>
            <a:r>
              <a:rPr lang="en-US" sz="1200" b="1" dirty="0" err="1">
                <a:solidFill>
                  <a:schemeClr val="tx1"/>
                </a:solidFill>
              </a:rPr>
              <a:t>thời</a:t>
            </a:r>
            <a:r>
              <a:rPr lang="en-US" sz="1200" b="1" dirty="0">
                <a:solidFill>
                  <a:schemeClr val="tx1"/>
                </a:solidFill>
              </a:rPr>
              <a:t> </a:t>
            </a:r>
            <a:r>
              <a:rPr lang="en-US" sz="1200" b="1" dirty="0" err="1">
                <a:solidFill>
                  <a:schemeClr val="tx1"/>
                </a:solidFill>
              </a:rPr>
              <a:t>gian</a:t>
            </a:r>
            <a:r>
              <a:rPr lang="en-US" sz="1200" b="1" dirty="0">
                <a:solidFill>
                  <a:schemeClr val="tx1"/>
                </a:solidFill>
              </a:rPr>
              <a:t> </a:t>
            </a:r>
            <a:r>
              <a:rPr lang="en-US" sz="1200" b="1" dirty="0" err="1">
                <a:solidFill>
                  <a:schemeClr val="tx1"/>
                </a:solidFill>
              </a:rPr>
              <a:t>ít</a:t>
            </a:r>
            <a:r>
              <a:rPr lang="en-US" sz="1200" b="1" dirty="0">
                <a:solidFill>
                  <a:schemeClr val="tx1"/>
                </a:solidFill>
              </a:rPr>
              <a:t> </a:t>
            </a:r>
            <a:r>
              <a:rPr lang="en-US" sz="1200" b="1" dirty="0" err="1">
                <a:solidFill>
                  <a:schemeClr val="tx1"/>
                </a:solidFill>
              </a:rPr>
              <a:t>nên</a:t>
            </a:r>
            <a:r>
              <a:rPr lang="en-US" sz="1200" b="1" dirty="0">
                <a:solidFill>
                  <a:schemeClr val="tx1"/>
                </a:solidFill>
              </a:rPr>
              <a:t> </a:t>
            </a:r>
            <a:r>
              <a:rPr lang="en-US" sz="1200" b="1" dirty="0" err="1">
                <a:solidFill>
                  <a:schemeClr val="tx1"/>
                </a:solidFill>
              </a:rPr>
              <a:t>phần</a:t>
            </a:r>
            <a:r>
              <a:rPr lang="en-US" sz="1200" b="1" dirty="0">
                <a:solidFill>
                  <a:schemeClr val="tx1"/>
                </a:solidFill>
              </a:rPr>
              <a:t> </a:t>
            </a:r>
            <a:r>
              <a:rPr lang="en-US" sz="1200" b="1" dirty="0" err="1">
                <a:solidFill>
                  <a:schemeClr val="tx1"/>
                </a:solidFill>
              </a:rPr>
              <a:t>lớn</a:t>
            </a:r>
            <a:r>
              <a:rPr lang="en-US" sz="1200" b="1" dirty="0">
                <a:solidFill>
                  <a:schemeClr val="tx1"/>
                </a:solidFill>
              </a:rPr>
              <a:t> </a:t>
            </a:r>
            <a:r>
              <a:rPr lang="en-US" sz="1200" b="1" dirty="0" err="1">
                <a:solidFill>
                  <a:schemeClr val="tx1"/>
                </a:solidFill>
              </a:rPr>
              <a:t>việc</a:t>
            </a:r>
            <a:r>
              <a:rPr lang="en-US" sz="1200" b="1" dirty="0">
                <a:solidFill>
                  <a:schemeClr val="tx1"/>
                </a:solidFill>
              </a:rPr>
              <a:t> </a:t>
            </a:r>
            <a:r>
              <a:rPr lang="en-US" sz="1200" b="1" dirty="0" err="1">
                <a:solidFill>
                  <a:schemeClr val="tx1"/>
                </a:solidFill>
              </a:rPr>
              <a:t>tập</a:t>
            </a:r>
            <a:r>
              <a:rPr lang="en-US" sz="1200" b="1" dirty="0">
                <a:solidFill>
                  <a:schemeClr val="tx1"/>
                </a:solidFill>
              </a:rPr>
              <a:t> </a:t>
            </a:r>
            <a:r>
              <a:rPr lang="en-US" sz="1200" b="1" dirty="0" err="1">
                <a:solidFill>
                  <a:schemeClr val="tx1"/>
                </a:solidFill>
              </a:rPr>
              <a:t>trung</a:t>
            </a:r>
            <a:r>
              <a:rPr lang="en-US" sz="1200" b="1" dirty="0">
                <a:solidFill>
                  <a:schemeClr val="tx1"/>
                </a:solidFill>
              </a:rPr>
              <a:t> </a:t>
            </a:r>
            <a:r>
              <a:rPr lang="en-US" sz="1200" b="1" dirty="0" err="1">
                <a:solidFill>
                  <a:schemeClr val="tx1"/>
                </a:solidFill>
              </a:rPr>
              <a:t>vào</a:t>
            </a:r>
            <a:r>
              <a:rPr lang="en-US" sz="1200" b="1" dirty="0">
                <a:solidFill>
                  <a:schemeClr val="tx1"/>
                </a:solidFill>
              </a:rPr>
              <a:t> </a:t>
            </a:r>
            <a:r>
              <a:rPr lang="en-US" sz="1200" b="1" dirty="0" err="1">
                <a:solidFill>
                  <a:schemeClr val="tx1"/>
                </a:solidFill>
              </a:rPr>
              <a:t>các</a:t>
            </a:r>
            <a:r>
              <a:rPr lang="en-US" sz="1200" b="1" dirty="0">
                <a:solidFill>
                  <a:schemeClr val="tx1"/>
                </a:solidFill>
              </a:rPr>
              <a:t> </a:t>
            </a:r>
            <a:r>
              <a:rPr lang="en-US" sz="1200" b="1" dirty="0" err="1">
                <a:solidFill>
                  <a:schemeClr val="tx1"/>
                </a:solidFill>
              </a:rPr>
              <a:t>phần</a:t>
            </a:r>
            <a:r>
              <a:rPr lang="en-US" sz="1200" b="1" dirty="0">
                <a:solidFill>
                  <a:schemeClr val="tx1"/>
                </a:solidFill>
              </a:rPr>
              <a:t> </a:t>
            </a:r>
            <a:r>
              <a:rPr lang="en-US" sz="1200" b="1" dirty="0" err="1">
                <a:solidFill>
                  <a:schemeClr val="tx1"/>
                </a:solidFill>
              </a:rPr>
              <a:t>cốt</a:t>
            </a:r>
            <a:r>
              <a:rPr lang="en-US" sz="1200" b="1" dirty="0">
                <a:solidFill>
                  <a:schemeClr val="tx1"/>
                </a:solidFill>
              </a:rPr>
              <a:t> </a:t>
            </a:r>
            <a:r>
              <a:rPr lang="en-US" sz="1200" b="1" dirty="0" err="1">
                <a:solidFill>
                  <a:schemeClr val="tx1"/>
                </a:solidFill>
              </a:rPr>
              <a:t>lõi</a:t>
            </a:r>
            <a:endParaRPr lang="vi-VN" sz="1200" b="1" dirty="0">
              <a:solidFill>
                <a:schemeClr val="tx1"/>
              </a:solidFill>
            </a:endParaRPr>
          </a:p>
        </p:txBody>
      </p:sp>
    </p:spTree>
    <p:extLst>
      <p:ext uri="{BB962C8B-B14F-4D97-AF65-F5344CB8AC3E}">
        <p14:creationId xmlns:p14="http://schemas.microsoft.com/office/powerpoint/2010/main" val="2666358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6"/>
        <p:cNvGrpSpPr/>
        <p:nvPr/>
      </p:nvGrpSpPr>
      <p:grpSpPr>
        <a:xfrm>
          <a:off x="0" y="0"/>
          <a:ext cx="0" cy="0"/>
          <a:chOff x="0" y="0"/>
          <a:chExt cx="0" cy="0"/>
        </a:xfrm>
      </p:grpSpPr>
      <p:sp>
        <p:nvSpPr>
          <p:cNvPr id="697" name="Google Shape;697;p36"/>
          <p:cNvSpPr/>
          <p:nvPr/>
        </p:nvSpPr>
        <p:spPr>
          <a:xfrm>
            <a:off x="5382325" y="540000"/>
            <a:ext cx="3041700" cy="2079000"/>
          </a:xfrm>
          <a:prstGeom prst="roundRect">
            <a:avLst>
              <a:gd name="adj" fmla="val 12921"/>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p:cNvSpPr/>
          <p:nvPr/>
        </p:nvSpPr>
        <p:spPr>
          <a:xfrm>
            <a:off x="5382250" y="540000"/>
            <a:ext cx="3041700" cy="426600"/>
          </a:xfrm>
          <a:prstGeom prst="round2SameRect">
            <a:avLst>
              <a:gd name="adj1" fmla="val 50000"/>
              <a:gd name="adj2" fmla="val 0"/>
            </a:avLst>
          </a:prstGeom>
          <a:solidFill>
            <a:schemeClr val="accen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p:cNvSpPr txBox="1">
            <a:spLocks noGrp="1"/>
          </p:cNvSpPr>
          <p:nvPr>
            <p:ph type="body" idx="1"/>
          </p:nvPr>
        </p:nvSpPr>
        <p:spPr>
          <a:xfrm>
            <a:off x="5587500" y="1205970"/>
            <a:ext cx="2659500" cy="10665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dirty="0"/>
              <a:t>Thank You </a:t>
            </a:r>
          </a:p>
          <a:p>
            <a:pPr marL="0" lvl="0" indent="0" algn="ctr" rtl="0">
              <a:spcBef>
                <a:spcPts val="0"/>
              </a:spcBef>
              <a:spcAft>
                <a:spcPts val="0"/>
              </a:spcAft>
              <a:buNone/>
            </a:pPr>
            <a:r>
              <a:rPr lang="en" dirty="0">
                <a:solidFill>
                  <a:schemeClr val="tx2"/>
                </a:solidFill>
              </a:rPr>
              <a:t>F</a:t>
            </a:r>
            <a:r>
              <a:rPr lang="en-US" dirty="0">
                <a:solidFill>
                  <a:schemeClr val="tx2"/>
                </a:solidFill>
              </a:rPr>
              <a:t>or Listening</a:t>
            </a:r>
            <a:endParaRPr lang="en" dirty="0">
              <a:solidFill>
                <a:schemeClr val="tx2"/>
              </a:solidFill>
            </a:endParaRPr>
          </a:p>
        </p:txBody>
      </p:sp>
      <p:grpSp>
        <p:nvGrpSpPr>
          <p:cNvPr id="700" name="Google Shape;700;p36"/>
          <p:cNvGrpSpPr/>
          <p:nvPr/>
        </p:nvGrpSpPr>
        <p:grpSpPr>
          <a:xfrm>
            <a:off x="5540350" y="711150"/>
            <a:ext cx="404650" cy="98100"/>
            <a:chOff x="729625" y="552000"/>
            <a:chExt cx="404650" cy="98100"/>
          </a:xfrm>
        </p:grpSpPr>
        <p:sp>
          <p:nvSpPr>
            <p:cNvPr id="701" name="Google Shape;701;p36"/>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6"/>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6"/>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0"/>
          <p:cNvSpPr/>
          <p:nvPr/>
        </p:nvSpPr>
        <p:spPr>
          <a:xfrm>
            <a:off x="5019125" y="3037500"/>
            <a:ext cx="3249300" cy="1489800"/>
          </a:xfrm>
          <a:prstGeom prst="roundRect">
            <a:avLst>
              <a:gd name="adj" fmla="val 172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5019125" y="1379625"/>
            <a:ext cx="3249300" cy="1489800"/>
          </a:xfrm>
          <a:prstGeom prst="roundRect">
            <a:avLst>
              <a:gd name="adj" fmla="val 172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1593950" y="3037500"/>
            <a:ext cx="3249300" cy="1489800"/>
          </a:xfrm>
          <a:prstGeom prst="roundRect">
            <a:avLst>
              <a:gd name="adj" fmla="val 172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a:off x="1593950" y="1379625"/>
            <a:ext cx="3249300" cy="1489800"/>
          </a:xfrm>
          <a:prstGeom prst="roundRect">
            <a:avLst>
              <a:gd name="adj" fmla="val 172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txBox="1">
            <a:spLocks noGrp="1"/>
          </p:cNvSpPr>
          <p:nvPr>
            <p:ph type="title" idx="15"/>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Table of contents</a:t>
            </a:r>
            <a:endParaRPr/>
          </a:p>
        </p:txBody>
      </p:sp>
      <p:sp>
        <p:nvSpPr>
          <p:cNvPr id="291" name="Google Shape;291;p30"/>
          <p:cNvSpPr txBox="1">
            <a:spLocks noGrp="1"/>
          </p:cNvSpPr>
          <p:nvPr>
            <p:ph type="subTitle" idx="2"/>
          </p:nvPr>
        </p:nvSpPr>
        <p:spPr>
          <a:xfrm>
            <a:off x="2804638" y="1688704"/>
            <a:ext cx="1984800" cy="417300"/>
          </a:xfrm>
          <a:prstGeom prst="rect">
            <a:avLst/>
          </a:prstGeom>
        </p:spPr>
        <p:txBody>
          <a:bodyPr spcFirstLastPara="1" wrap="square" lIns="91425" tIns="0" rIns="91425" bIns="0" anchor="ctr" anchorCtr="0">
            <a:noAutofit/>
          </a:bodyPr>
          <a:lstStyle/>
          <a:p>
            <a:pPr marL="0" lvl="0" indent="0" algn="l" rtl="0">
              <a:spcBef>
                <a:spcPts val="0"/>
              </a:spcBef>
              <a:spcAft>
                <a:spcPts val="1200"/>
              </a:spcAft>
              <a:buNone/>
            </a:pPr>
            <a:r>
              <a:rPr lang="en" dirty="0">
                <a:solidFill>
                  <a:schemeClr val="tx2"/>
                </a:solidFill>
              </a:rPr>
              <a:t>Giới thiệu pLSA</a:t>
            </a:r>
            <a:endParaRPr dirty="0">
              <a:solidFill>
                <a:schemeClr val="tx2"/>
              </a:solidFill>
            </a:endParaRPr>
          </a:p>
        </p:txBody>
      </p:sp>
      <p:sp>
        <p:nvSpPr>
          <p:cNvPr id="293" name="Google Shape;293;p30"/>
          <p:cNvSpPr txBox="1">
            <a:spLocks noGrp="1"/>
          </p:cNvSpPr>
          <p:nvPr>
            <p:ph type="subTitle" idx="4"/>
          </p:nvPr>
        </p:nvSpPr>
        <p:spPr>
          <a:xfrm>
            <a:off x="6210575" y="1574850"/>
            <a:ext cx="1984800" cy="417300"/>
          </a:xfrm>
          <a:prstGeom prst="rect">
            <a:avLst/>
          </a:prstGeom>
        </p:spPr>
        <p:txBody>
          <a:bodyPr spcFirstLastPara="1" wrap="square" lIns="91425" tIns="0" rIns="91425" bIns="0" anchor="t" anchorCtr="0">
            <a:noAutofit/>
          </a:bodyPr>
          <a:lstStyle/>
          <a:p>
            <a:pPr marL="0" lvl="0" indent="0" algn="l" rtl="0">
              <a:spcBef>
                <a:spcPts val="0"/>
              </a:spcBef>
              <a:spcAft>
                <a:spcPts val="1200"/>
              </a:spcAft>
              <a:buNone/>
            </a:pPr>
            <a:r>
              <a:rPr lang="en" dirty="0">
                <a:solidFill>
                  <a:schemeClr val="bg2"/>
                </a:solidFill>
              </a:rPr>
              <a:t>Web &amp; UI</a:t>
            </a:r>
            <a:endParaRPr dirty="0">
              <a:solidFill>
                <a:schemeClr val="bg2"/>
              </a:solidFill>
            </a:endParaRPr>
          </a:p>
        </p:txBody>
      </p:sp>
      <p:sp>
        <p:nvSpPr>
          <p:cNvPr id="295" name="Google Shape;295;p30"/>
          <p:cNvSpPr txBox="1">
            <a:spLocks noGrp="1"/>
          </p:cNvSpPr>
          <p:nvPr>
            <p:ph type="subTitle" idx="6"/>
          </p:nvPr>
        </p:nvSpPr>
        <p:spPr>
          <a:xfrm>
            <a:off x="2785388" y="3225000"/>
            <a:ext cx="1984800" cy="417300"/>
          </a:xfrm>
          <a:prstGeom prst="rect">
            <a:avLst/>
          </a:prstGeom>
        </p:spPr>
        <p:txBody>
          <a:bodyPr spcFirstLastPara="1" wrap="square" lIns="91425" tIns="0" rIns="91425" bIns="0" anchor="t" anchorCtr="0">
            <a:noAutofit/>
          </a:bodyPr>
          <a:lstStyle/>
          <a:p>
            <a:pPr marL="0" lvl="0" indent="0" algn="l" rtl="0">
              <a:spcBef>
                <a:spcPts val="0"/>
              </a:spcBef>
              <a:spcAft>
                <a:spcPts val="1200"/>
              </a:spcAft>
              <a:buNone/>
            </a:pPr>
            <a:r>
              <a:rPr lang="en" dirty="0">
                <a:solidFill>
                  <a:schemeClr val="bg2"/>
                </a:solidFill>
              </a:rPr>
              <a:t>Model </a:t>
            </a:r>
          </a:p>
          <a:p>
            <a:pPr marL="0" lvl="0" indent="0" algn="l" rtl="0">
              <a:spcBef>
                <a:spcPts val="0"/>
              </a:spcBef>
              <a:spcAft>
                <a:spcPts val="1200"/>
              </a:spcAft>
              <a:buNone/>
            </a:pPr>
            <a:r>
              <a:rPr lang="en" dirty="0">
                <a:solidFill>
                  <a:schemeClr val="bg2"/>
                </a:solidFill>
              </a:rPr>
              <a:t>&amp; </a:t>
            </a:r>
          </a:p>
          <a:p>
            <a:pPr marL="0" lvl="0" indent="0" algn="l" rtl="0">
              <a:spcBef>
                <a:spcPts val="0"/>
              </a:spcBef>
              <a:spcAft>
                <a:spcPts val="1200"/>
              </a:spcAft>
              <a:buNone/>
            </a:pPr>
            <a:r>
              <a:rPr lang="en" dirty="0">
                <a:solidFill>
                  <a:schemeClr val="bg2"/>
                </a:solidFill>
              </a:rPr>
              <a:t>Kết quả</a:t>
            </a:r>
            <a:endParaRPr dirty="0">
              <a:solidFill>
                <a:schemeClr val="bg2"/>
              </a:solidFill>
            </a:endParaRPr>
          </a:p>
        </p:txBody>
      </p:sp>
      <p:sp>
        <p:nvSpPr>
          <p:cNvPr id="297" name="Google Shape;297;p30"/>
          <p:cNvSpPr txBox="1">
            <a:spLocks noGrp="1"/>
          </p:cNvSpPr>
          <p:nvPr>
            <p:ph type="subTitle" idx="8"/>
          </p:nvPr>
        </p:nvSpPr>
        <p:spPr>
          <a:xfrm>
            <a:off x="6210575" y="3225000"/>
            <a:ext cx="1984800" cy="417300"/>
          </a:xfrm>
          <a:prstGeom prst="rect">
            <a:avLst/>
          </a:prstGeom>
        </p:spPr>
        <p:txBody>
          <a:bodyPr spcFirstLastPara="1" wrap="square" lIns="91425" tIns="0" rIns="91425" bIns="0" anchor="t" anchorCtr="0">
            <a:noAutofit/>
          </a:bodyPr>
          <a:lstStyle/>
          <a:p>
            <a:pPr marL="0" lvl="0" indent="0" algn="l" rtl="0">
              <a:spcBef>
                <a:spcPts val="0"/>
              </a:spcBef>
              <a:spcAft>
                <a:spcPts val="1200"/>
              </a:spcAft>
              <a:buNone/>
            </a:pPr>
            <a:r>
              <a:rPr lang="en" dirty="0">
                <a:solidFill>
                  <a:schemeClr val="tx2"/>
                </a:solidFill>
              </a:rPr>
              <a:t>Kết Luận</a:t>
            </a:r>
            <a:endParaRPr dirty="0">
              <a:solidFill>
                <a:schemeClr val="tx2"/>
              </a:solidFill>
            </a:endParaRPr>
          </a:p>
        </p:txBody>
      </p:sp>
      <p:sp>
        <p:nvSpPr>
          <p:cNvPr id="298" name="Google Shape;298;p30"/>
          <p:cNvSpPr txBox="1">
            <a:spLocks noGrp="1"/>
          </p:cNvSpPr>
          <p:nvPr>
            <p:ph type="title"/>
          </p:nvPr>
        </p:nvSpPr>
        <p:spPr>
          <a:xfrm>
            <a:off x="1666963" y="1574850"/>
            <a:ext cx="961800" cy="509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01</a:t>
            </a:r>
          </a:p>
        </p:txBody>
      </p:sp>
      <p:sp>
        <p:nvSpPr>
          <p:cNvPr id="299" name="Google Shape;299;p30"/>
          <p:cNvSpPr txBox="1">
            <a:spLocks noGrp="1"/>
          </p:cNvSpPr>
          <p:nvPr>
            <p:ph type="title" idx="9"/>
          </p:nvPr>
        </p:nvSpPr>
        <p:spPr>
          <a:xfrm>
            <a:off x="5092175" y="1574850"/>
            <a:ext cx="961800" cy="509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a:t>02</a:t>
            </a:r>
            <a:endParaRPr/>
          </a:p>
        </p:txBody>
      </p:sp>
      <p:sp>
        <p:nvSpPr>
          <p:cNvPr id="300" name="Google Shape;300;p30"/>
          <p:cNvSpPr txBox="1">
            <a:spLocks noGrp="1"/>
          </p:cNvSpPr>
          <p:nvPr>
            <p:ph type="title" idx="13"/>
          </p:nvPr>
        </p:nvSpPr>
        <p:spPr>
          <a:xfrm>
            <a:off x="1666963" y="3225000"/>
            <a:ext cx="961800" cy="509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a:t>03</a:t>
            </a:r>
            <a:endParaRPr/>
          </a:p>
        </p:txBody>
      </p:sp>
      <p:sp>
        <p:nvSpPr>
          <p:cNvPr id="301" name="Google Shape;301;p30"/>
          <p:cNvSpPr txBox="1">
            <a:spLocks noGrp="1"/>
          </p:cNvSpPr>
          <p:nvPr>
            <p:ph type="title" idx="14"/>
          </p:nvPr>
        </p:nvSpPr>
        <p:spPr>
          <a:xfrm>
            <a:off x="5092175" y="3225000"/>
            <a:ext cx="961800" cy="509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a:t>04</a:t>
            </a:r>
            <a:endParaRPr/>
          </a:p>
        </p:txBody>
      </p:sp>
      <p:grpSp>
        <p:nvGrpSpPr>
          <p:cNvPr id="302" name="Google Shape;302;p30"/>
          <p:cNvGrpSpPr/>
          <p:nvPr/>
        </p:nvGrpSpPr>
        <p:grpSpPr>
          <a:xfrm>
            <a:off x="723837" y="552000"/>
            <a:ext cx="1218671" cy="1640915"/>
            <a:chOff x="723837" y="552000"/>
            <a:chExt cx="1218671" cy="1640915"/>
          </a:xfrm>
        </p:grpSpPr>
        <p:sp>
          <p:nvSpPr>
            <p:cNvPr id="303" name="Google Shape;303;p30"/>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308" name="Google Shape;308;p30"/>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310" name="Google Shape;310;p30"/>
            <p:cNvGrpSpPr/>
            <p:nvPr/>
          </p:nvGrpSpPr>
          <p:grpSpPr>
            <a:xfrm>
              <a:off x="729630" y="1968358"/>
              <a:ext cx="255615" cy="224557"/>
              <a:chOff x="6184139" y="1980808"/>
              <a:chExt cx="451696" cy="396814"/>
            </a:xfrm>
          </p:grpSpPr>
          <p:sp>
            <p:nvSpPr>
              <p:cNvPr id="311" name="Google Shape;311;p30"/>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30"/>
            <p:cNvGrpSpPr/>
            <p:nvPr/>
          </p:nvGrpSpPr>
          <p:grpSpPr>
            <a:xfrm>
              <a:off x="729630" y="975085"/>
              <a:ext cx="255615" cy="254967"/>
              <a:chOff x="6184139" y="1220827"/>
              <a:chExt cx="451696" cy="450552"/>
            </a:xfrm>
          </p:grpSpPr>
          <p:sp>
            <p:nvSpPr>
              <p:cNvPr id="314" name="Google Shape;314;p30"/>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30"/>
            <p:cNvGrpSpPr/>
            <p:nvPr/>
          </p:nvGrpSpPr>
          <p:grpSpPr>
            <a:xfrm>
              <a:off x="723837" y="1482615"/>
              <a:ext cx="267223" cy="233165"/>
              <a:chOff x="6908262" y="1240186"/>
              <a:chExt cx="472209" cy="412024"/>
            </a:xfrm>
          </p:grpSpPr>
          <p:sp>
            <p:nvSpPr>
              <p:cNvPr id="318" name="Google Shape;318;p30"/>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26" name="Google Shape;326;p30"/>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327" name="Google Shape;327;p30"/>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grpSp>
        <p:nvGrpSpPr>
          <p:cNvPr id="328" name="Google Shape;328;p30"/>
          <p:cNvGrpSpPr/>
          <p:nvPr/>
        </p:nvGrpSpPr>
        <p:grpSpPr>
          <a:xfrm>
            <a:off x="1770356" y="2444030"/>
            <a:ext cx="240229" cy="233993"/>
            <a:chOff x="5548725" y="1996100"/>
            <a:chExt cx="275650" cy="269950"/>
          </a:xfrm>
        </p:grpSpPr>
        <p:sp>
          <p:nvSpPr>
            <p:cNvPr id="329" name="Google Shape;329;p30"/>
            <p:cNvSpPr/>
            <p:nvPr/>
          </p:nvSpPr>
          <p:spPr>
            <a:xfrm>
              <a:off x="5548725" y="1996100"/>
              <a:ext cx="275650" cy="269950"/>
            </a:xfrm>
            <a:custGeom>
              <a:avLst/>
              <a:gdLst/>
              <a:ahLst/>
              <a:cxnLst/>
              <a:rect l="l" t="t" r="r" b="b"/>
              <a:pathLst>
                <a:path w="11026" h="10798" extrusionOk="0">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5652025" y="2075800"/>
              <a:ext cx="100250" cy="122700"/>
            </a:xfrm>
            <a:custGeom>
              <a:avLst/>
              <a:gdLst/>
              <a:ahLst/>
              <a:cxnLst/>
              <a:rect l="l" t="t" r="r" b="b"/>
              <a:pathLst>
                <a:path w="4010" h="4908" extrusionOk="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30"/>
          <p:cNvSpPr txBox="1"/>
          <p:nvPr/>
        </p:nvSpPr>
        <p:spPr>
          <a:xfrm>
            <a:off x="2010575" y="2487963"/>
            <a:ext cx="5148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000">
                <a:solidFill>
                  <a:schemeClr val="accent1"/>
                </a:solidFill>
                <a:latin typeface="Metrophobic"/>
                <a:ea typeface="Metrophobic"/>
                <a:cs typeface="Metrophobic"/>
                <a:sym typeface="Metrophobic"/>
              </a:rPr>
              <a:t>3:15min</a:t>
            </a:r>
            <a:endParaRPr sz="1000">
              <a:solidFill>
                <a:schemeClr val="accent1"/>
              </a:solidFill>
              <a:latin typeface="Metrophobic"/>
              <a:ea typeface="Metrophobic"/>
              <a:cs typeface="Metrophobic"/>
              <a:sym typeface="Metrophobic"/>
            </a:endParaRPr>
          </a:p>
        </p:txBody>
      </p:sp>
      <p:grpSp>
        <p:nvGrpSpPr>
          <p:cNvPr id="332" name="Google Shape;332;p30"/>
          <p:cNvGrpSpPr/>
          <p:nvPr/>
        </p:nvGrpSpPr>
        <p:grpSpPr>
          <a:xfrm>
            <a:off x="1770356" y="4090280"/>
            <a:ext cx="240229" cy="233993"/>
            <a:chOff x="5548725" y="1996100"/>
            <a:chExt cx="275650" cy="269950"/>
          </a:xfrm>
        </p:grpSpPr>
        <p:sp>
          <p:nvSpPr>
            <p:cNvPr id="333" name="Google Shape;333;p30"/>
            <p:cNvSpPr/>
            <p:nvPr/>
          </p:nvSpPr>
          <p:spPr>
            <a:xfrm>
              <a:off x="5548725" y="1996100"/>
              <a:ext cx="275650" cy="269950"/>
            </a:xfrm>
            <a:custGeom>
              <a:avLst/>
              <a:gdLst/>
              <a:ahLst/>
              <a:cxnLst/>
              <a:rect l="l" t="t" r="r" b="b"/>
              <a:pathLst>
                <a:path w="11026" h="10798" extrusionOk="0">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5652025" y="2075800"/>
              <a:ext cx="100250" cy="122700"/>
            </a:xfrm>
            <a:custGeom>
              <a:avLst/>
              <a:gdLst/>
              <a:ahLst/>
              <a:cxnLst/>
              <a:rect l="l" t="t" r="r" b="b"/>
              <a:pathLst>
                <a:path w="4010" h="4908" extrusionOk="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 name="Google Shape;335;p30"/>
          <p:cNvSpPr txBox="1"/>
          <p:nvPr/>
        </p:nvSpPr>
        <p:spPr>
          <a:xfrm>
            <a:off x="2010575" y="4134213"/>
            <a:ext cx="5148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000">
                <a:solidFill>
                  <a:schemeClr val="accent1"/>
                </a:solidFill>
                <a:latin typeface="Metrophobic"/>
                <a:ea typeface="Metrophobic"/>
                <a:cs typeface="Metrophobic"/>
                <a:sym typeface="Metrophobic"/>
              </a:rPr>
              <a:t>3:15min</a:t>
            </a:r>
            <a:endParaRPr sz="1000">
              <a:solidFill>
                <a:schemeClr val="accent1"/>
              </a:solidFill>
              <a:latin typeface="Metrophobic"/>
              <a:ea typeface="Metrophobic"/>
              <a:cs typeface="Metrophobic"/>
              <a:sym typeface="Metrophobic"/>
            </a:endParaRPr>
          </a:p>
        </p:txBody>
      </p:sp>
      <p:grpSp>
        <p:nvGrpSpPr>
          <p:cNvPr id="336" name="Google Shape;336;p30"/>
          <p:cNvGrpSpPr/>
          <p:nvPr/>
        </p:nvGrpSpPr>
        <p:grpSpPr>
          <a:xfrm>
            <a:off x="5195568" y="2444030"/>
            <a:ext cx="240229" cy="233993"/>
            <a:chOff x="5548725" y="1996100"/>
            <a:chExt cx="275650" cy="269950"/>
          </a:xfrm>
        </p:grpSpPr>
        <p:sp>
          <p:nvSpPr>
            <p:cNvPr id="337" name="Google Shape;337;p30"/>
            <p:cNvSpPr/>
            <p:nvPr/>
          </p:nvSpPr>
          <p:spPr>
            <a:xfrm>
              <a:off x="5548725" y="1996100"/>
              <a:ext cx="275650" cy="269950"/>
            </a:xfrm>
            <a:custGeom>
              <a:avLst/>
              <a:gdLst/>
              <a:ahLst/>
              <a:cxnLst/>
              <a:rect l="l" t="t" r="r" b="b"/>
              <a:pathLst>
                <a:path w="11026" h="10798" extrusionOk="0">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5652025" y="2075800"/>
              <a:ext cx="100250" cy="122700"/>
            </a:xfrm>
            <a:custGeom>
              <a:avLst/>
              <a:gdLst/>
              <a:ahLst/>
              <a:cxnLst/>
              <a:rect l="l" t="t" r="r" b="b"/>
              <a:pathLst>
                <a:path w="4010" h="4908" extrusionOk="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0"/>
          <p:cNvSpPr txBox="1"/>
          <p:nvPr/>
        </p:nvSpPr>
        <p:spPr>
          <a:xfrm>
            <a:off x="5435788" y="2487963"/>
            <a:ext cx="5148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000">
                <a:solidFill>
                  <a:schemeClr val="accent1"/>
                </a:solidFill>
                <a:latin typeface="Metrophobic"/>
                <a:ea typeface="Metrophobic"/>
                <a:cs typeface="Metrophobic"/>
                <a:sym typeface="Metrophobic"/>
              </a:rPr>
              <a:t>3:15min</a:t>
            </a:r>
            <a:endParaRPr sz="1000">
              <a:solidFill>
                <a:schemeClr val="accent1"/>
              </a:solidFill>
              <a:latin typeface="Metrophobic"/>
              <a:ea typeface="Metrophobic"/>
              <a:cs typeface="Metrophobic"/>
              <a:sym typeface="Metrophobic"/>
            </a:endParaRPr>
          </a:p>
        </p:txBody>
      </p:sp>
      <p:grpSp>
        <p:nvGrpSpPr>
          <p:cNvPr id="340" name="Google Shape;340;p30"/>
          <p:cNvGrpSpPr/>
          <p:nvPr/>
        </p:nvGrpSpPr>
        <p:grpSpPr>
          <a:xfrm>
            <a:off x="5195568" y="4090280"/>
            <a:ext cx="240229" cy="233993"/>
            <a:chOff x="5548725" y="1996100"/>
            <a:chExt cx="275650" cy="269950"/>
          </a:xfrm>
        </p:grpSpPr>
        <p:sp>
          <p:nvSpPr>
            <p:cNvPr id="341" name="Google Shape;341;p30"/>
            <p:cNvSpPr/>
            <p:nvPr/>
          </p:nvSpPr>
          <p:spPr>
            <a:xfrm>
              <a:off x="5548725" y="1996100"/>
              <a:ext cx="275650" cy="269950"/>
            </a:xfrm>
            <a:custGeom>
              <a:avLst/>
              <a:gdLst/>
              <a:ahLst/>
              <a:cxnLst/>
              <a:rect l="l" t="t" r="r" b="b"/>
              <a:pathLst>
                <a:path w="11026" h="10798" extrusionOk="0">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5652025" y="2075800"/>
              <a:ext cx="100250" cy="122700"/>
            </a:xfrm>
            <a:custGeom>
              <a:avLst/>
              <a:gdLst/>
              <a:ahLst/>
              <a:cxnLst/>
              <a:rect l="l" t="t" r="r" b="b"/>
              <a:pathLst>
                <a:path w="4010" h="4908" extrusionOk="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 name="Google Shape;343;p30"/>
          <p:cNvSpPr txBox="1"/>
          <p:nvPr/>
        </p:nvSpPr>
        <p:spPr>
          <a:xfrm>
            <a:off x="5435788" y="4134213"/>
            <a:ext cx="5148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000">
                <a:solidFill>
                  <a:schemeClr val="accent1"/>
                </a:solidFill>
                <a:latin typeface="Metrophobic"/>
                <a:ea typeface="Metrophobic"/>
                <a:cs typeface="Metrophobic"/>
                <a:sym typeface="Metrophobic"/>
              </a:rPr>
              <a:t>3:15min</a:t>
            </a:r>
            <a:endParaRPr sz="1000">
              <a:solidFill>
                <a:schemeClr val="accent1"/>
              </a:solidFill>
              <a:latin typeface="Metrophobic"/>
              <a:ea typeface="Metrophobic"/>
              <a:cs typeface="Metrophobic"/>
              <a:sym typeface="Metrophob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31"/>
          <p:cNvSpPr txBox="1">
            <a:spLocks noGrp="1"/>
          </p:cNvSpPr>
          <p:nvPr>
            <p:ph type="title" idx="2"/>
          </p:nvPr>
        </p:nvSpPr>
        <p:spPr>
          <a:xfrm>
            <a:off x="2567450" y="1167600"/>
            <a:ext cx="2154900" cy="1735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01</a:t>
            </a:r>
            <a:endParaRPr/>
          </a:p>
        </p:txBody>
      </p:sp>
      <p:sp>
        <p:nvSpPr>
          <p:cNvPr id="350" name="Google Shape;350;p31"/>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Giới thiệu pLSA</a:t>
            </a:r>
            <a:endParaRPr dirty="0"/>
          </a:p>
        </p:txBody>
      </p:sp>
      <p:sp>
        <p:nvSpPr>
          <p:cNvPr id="351" name="Google Shape;351;p31"/>
          <p:cNvSpPr/>
          <p:nvPr/>
        </p:nvSpPr>
        <p:spPr>
          <a:xfrm>
            <a:off x="2661150" y="302331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661150" y="302335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31"/>
          <p:cNvGrpSpPr/>
          <p:nvPr/>
        </p:nvGrpSpPr>
        <p:grpSpPr>
          <a:xfrm>
            <a:off x="3206407" y="2963780"/>
            <a:ext cx="146045" cy="146102"/>
            <a:chOff x="3206407" y="2963780"/>
            <a:chExt cx="146045" cy="146102"/>
          </a:xfrm>
        </p:grpSpPr>
        <p:sp>
          <p:nvSpPr>
            <p:cNvPr id="354" name="Google Shape;354;p31"/>
            <p:cNvSpPr/>
            <p:nvPr/>
          </p:nvSpPr>
          <p:spPr>
            <a:xfrm>
              <a:off x="3206407" y="296378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250815" y="3008245"/>
              <a:ext cx="57227"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1"/>
          <p:cNvGrpSpPr/>
          <p:nvPr/>
        </p:nvGrpSpPr>
        <p:grpSpPr>
          <a:xfrm>
            <a:off x="4776350" y="1728120"/>
            <a:ext cx="1314377" cy="482094"/>
            <a:chOff x="4776350" y="1692025"/>
            <a:chExt cx="1314377" cy="482094"/>
          </a:xfrm>
        </p:grpSpPr>
        <p:sp>
          <p:nvSpPr>
            <p:cNvPr id="357" name="Google Shape;357;p31"/>
            <p:cNvSpPr/>
            <p:nvPr/>
          </p:nvSpPr>
          <p:spPr>
            <a:xfrm>
              <a:off x="5195459" y="1692025"/>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5377513" y="1860017"/>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5458629" y="1860017"/>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5829434" y="1802383"/>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5931622" y="1905151"/>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5980506" y="1905151"/>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776350" y="1802383"/>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885904" y="1905151"/>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878493" y="1905151"/>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31"/>
          <p:cNvGrpSpPr/>
          <p:nvPr/>
        </p:nvGrpSpPr>
        <p:grpSpPr>
          <a:xfrm>
            <a:off x="723837" y="552000"/>
            <a:ext cx="1244188" cy="1640915"/>
            <a:chOff x="723837" y="552000"/>
            <a:chExt cx="1244188" cy="1640915"/>
          </a:xfrm>
        </p:grpSpPr>
        <p:sp>
          <p:nvSpPr>
            <p:cNvPr id="367" name="Google Shape;367;p31"/>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1"/>
            <p:cNvGrpSpPr/>
            <p:nvPr/>
          </p:nvGrpSpPr>
          <p:grpSpPr>
            <a:xfrm>
              <a:off x="729630" y="1968358"/>
              <a:ext cx="255615" cy="224557"/>
              <a:chOff x="6184139" y="1980808"/>
              <a:chExt cx="451696" cy="396814"/>
            </a:xfrm>
          </p:grpSpPr>
          <p:sp>
            <p:nvSpPr>
              <p:cNvPr id="371" name="Google Shape;371;p31"/>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1"/>
            <p:cNvGrpSpPr/>
            <p:nvPr/>
          </p:nvGrpSpPr>
          <p:grpSpPr>
            <a:xfrm>
              <a:off x="729630" y="975085"/>
              <a:ext cx="255615" cy="254967"/>
              <a:chOff x="6184139" y="1220827"/>
              <a:chExt cx="451696" cy="450552"/>
            </a:xfrm>
          </p:grpSpPr>
          <p:sp>
            <p:nvSpPr>
              <p:cNvPr id="374" name="Google Shape;374;p31"/>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31"/>
            <p:cNvGrpSpPr/>
            <p:nvPr/>
          </p:nvGrpSpPr>
          <p:grpSpPr>
            <a:xfrm>
              <a:off x="723837" y="1482615"/>
              <a:ext cx="267223" cy="233165"/>
              <a:chOff x="6908262" y="1240186"/>
              <a:chExt cx="472209" cy="412024"/>
            </a:xfrm>
          </p:grpSpPr>
          <p:sp>
            <p:nvSpPr>
              <p:cNvPr id="378" name="Google Shape;378;p31"/>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31"/>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387" name="Google Shape;387;p31"/>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388" name="Google Shape;388;p31"/>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389" name="Google Shape;389;p31"/>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1"/>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391" name="Google Shape;391;p31"/>
          <p:cNvGrpSpPr/>
          <p:nvPr/>
        </p:nvGrpSpPr>
        <p:grpSpPr>
          <a:xfrm>
            <a:off x="2465285" y="552003"/>
            <a:ext cx="599322" cy="250348"/>
            <a:chOff x="2465285" y="552003"/>
            <a:chExt cx="599322" cy="250348"/>
          </a:xfrm>
        </p:grpSpPr>
        <p:sp>
          <p:nvSpPr>
            <p:cNvPr id="392" name="Google Shape;392;p31"/>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394" name="Google Shape;394;p31"/>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sp>
        <p:nvSpPr>
          <p:cNvPr id="396" name="Google Shape;396;p31"/>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solidFill>
                  <a:schemeClr val="tx2"/>
                </a:solidFill>
              </a:rPr>
              <a:t>Giới Thiệu</a:t>
            </a:r>
            <a:endParaRPr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9" name="TextBox 8">
            <a:extLst>
              <a:ext uri="{FF2B5EF4-FFF2-40B4-BE49-F238E27FC236}">
                <a16:creationId xmlns:a16="http://schemas.microsoft.com/office/drawing/2014/main" id="{CA4F8D55-187F-C13F-05F3-E7ECD12B16A2}"/>
              </a:ext>
            </a:extLst>
          </p:cNvPr>
          <p:cNvSpPr txBox="1"/>
          <p:nvPr/>
        </p:nvSpPr>
        <p:spPr>
          <a:xfrm>
            <a:off x="1998350" y="2266662"/>
            <a:ext cx="6128370" cy="1226233"/>
          </a:xfrm>
          <a:prstGeom prst="rect">
            <a:avLst/>
          </a:prstGeom>
          <a:noFill/>
        </p:spPr>
        <p:txBody>
          <a:bodyPr wrap="square">
            <a:spAutoFit/>
          </a:bodyPr>
          <a:lstStyle/>
          <a:p>
            <a:pPr marL="0" indent="0">
              <a:lnSpc>
                <a:spcPts val="3100"/>
              </a:lnSpc>
              <a:buNone/>
            </a:pPr>
            <a:r>
              <a:rPr lang="en-US" sz="1400" dirty="0" err="1">
                <a:solidFill>
                  <a:schemeClr val="tx2"/>
                </a:solidFill>
                <a:latin typeface="Segoe UI" panose="020B0502040204020203" pitchFamily="34" charset="0"/>
                <a:ea typeface="PT Sans" pitchFamily="34" charset="-122"/>
                <a:cs typeface="Segoe UI" panose="020B0502040204020203" pitchFamily="34" charset="0"/>
              </a:rPr>
              <a:t>pLSA</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là</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một</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phương</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pháp</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phân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tích</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văn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bản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dựa</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trên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xác</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suất</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thống</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kê</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Được</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sử</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dụng</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để</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phát</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hiện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các</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chủ</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đề</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tiềm</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ẩn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trong</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tập</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hợp</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văn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bản</a:t>
            </a:r>
            <a:r>
              <a:rPr lang="en-US" sz="1400" dirty="0">
                <a:solidFill>
                  <a:schemeClr val="tx1"/>
                </a:solidFill>
                <a:latin typeface="Segoe UI" panose="020B0502040204020203" pitchFamily="34" charset="0"/>
                <a:ea typeface="PT Sans" pitchFamily="34" charset="-122"/>
                <a:cs typeface="Segoe UI" panose="020B0502040204020203" pitchFamily="34" charset="0"/>
              </a:rPr>
              <a:t> (topic modeling). </a:t>
            </a:r>
            <a:r>
              <a:rPr lang="en-US" sz="1400" dirty="0" err="1">
                <a:solidFill>
                  <a:schemeClr val="tx1"/>
                </a:solidFill>
                <a:latin typeface="PT Sans" panose="020B0503020203020204" pitchFamily="34" charset="0"/>
                <a:ea typeface="PT Sans" pitchFamily="34" charset="-122"/>
                <a:cs typeface="Segoe UI" panose="020B0502040204020203" pitchFamily="34" charset="0"/>
              </a:rPr>
              <a:t>Được</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đề</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xuất</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bởi</a:t>
            </a:r>
            <a:r>
              <a:rPr lang="en-US" sz="1400" dirty="0">
                <a:solidFill>
                  <a:schemeClr val="tx1"/>
                </a:solidFill>
                <a:latin typeface="Segoe UI" panose="020B0502040204020203" pitchFamily="34" charset="0"/>
                <a:ea typeface="PT Sans" pitchFamily="34" charset="-122"/>
                <a:cs typeface="Segoe UI" panose="020B0502040204020203" pitchFamily="34" charset="0"/>
              </a:rPr>
              <a:t> Thomas Hofmann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vào</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năm</a:t>
            </a:r>
            <a:r>
              <a:rPr lang="en-US" sz="1400" dirty="0">
                <a:solidFill>
                  <a:schemeClr val="tx1"/>
                </a:solidFill>
                <a:latin typeface="Segoe UI" panose="020B0502040204020203" pitchFamily="34" charset="0"/>
                <a:ea typeface="PT Sans" pitchFamily="34" charset="-122"/>
                <a:cs typeface="Segoe UI" panose="020B0502040204020203" pitchFamily="34" charset="0"/>
              </a:rPr>
              <a:t> 1999.</a:t>
            </a:r>
            <a:endParaRPr lang="en-US" sz="1400" dirty="0">
              <a:solidFill>
                <a:schemeClr val="tx1"/>
              </a:solidFill>
              <a:latin typeface="Segoe UI" panose="020B0502040204020203" pitchFamily="34" charset="0"/>
              <a:cs typeface="Segoe UI" panose="020B0502040204020203" pitchFamily="34" charset="0"/>
            </a:endParaRPr>
          </a:p>
        </p:txBody>
      </p:sp>
      <p:sp>
        <p:nvSpPr>
          <p:cNvPr id="10" name="Text 0">
            <a:extLst>
              <a:ext uri="{FF2B5EF4-FFF2-40B4-BE49-F238E27FC236}">
                <a16:creationId xmlns:a16="http://schemas.microsoft.com/office/drawing/2014/main" id="{CD7FA272-FA33-A85E-D526-8667F6DC119D}"/>
              </a:ext>
            </a:extLst>
          </p:cNvPr>
          <p:cNvSpPr/>
          <p:nvPr/>
        </p:nvSpPr>
        <p:spPr>
          <a:xfrm>
            <a:off x="1998350" y="1073847"/>
            <a:ext cx="5354198" cy="1136568"/>
          </a:xfrm>
          <a:prstGeom prst="rect">
            <a:avLst/>
          </a:prstGeom>
          <a:noFill/>
          <a:ln/>
        </p:spPr>
        <p:txBody>
          <a:bodyPr wrap="square" lIns="0" tIns="0" rIns="0" bIns="0" rtlCol="0" anchor="t"/>
          <a:lstStyle/>
          <a:p>
            <a:pPr marL="0" indent="0">
              <a:buNone/>
            </a:pPr>
            <a:r>
              <a:rPr lang="en-US" sz="3200" dirty="0">
                <a:solidFill>
                  <a:schemeClr val="bg2"/>
                </a:solidFill>
                <a:latin typeface="Segoe UI" panose="020B0502040204020203" pitchFamily="34" charset="0"/>
                <a:ea typeface="Nunito" pitchFamily="34" charset="-122"/>
                <a:cs typeface="Segoe UI" panose="020B0502040204020203" pitchFamily="34" charset="0"/>
              </a:rPr>
              <a:t>Phân tích ngữ nghĩa tiềm ẩn xác suất (pLSA)</a:t>
            </a:r>
            <a:endParaRPr lang="en-US" sz="3200" dirty="0">
              <a:solidFill>
                <a:schemeClr val="bg2"/>
              </a:solidFill>
              <a:latin typeface="Segoe UI" panose="020B0502040204020203" pitchFamily="34" charset="0"/>
              <a:cs typeface="Segoe UI" panose="020B0502040204020203"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Mục</a:t>
            </a:r>
            <a:r>
              <a:rPr lang="en-US" dirty="0">
                <a:solidFill>
                  <a:schemeClr val="tx2"/>
                </a:solidFill>
              </a:rPr>
              <a:t> </a:t>
            </a:r>
            <a:r>
              <a:rPr lang="en-US" dirty="0" err="1">
                <a:solidFill>
                  <a:schemeClr val="tx2"/>
                </a:solidFill>
              </a:rPr>
              <a:t>Tiêu</a:t>
            </a:r>
            <a:r>
              <a:rPr lang="en-US" dirty="0">
                <a:solidFill>
                  <a:schemeClr val="tx2"/>
                </a:solidFill>
              </a:rPr>
              <a:t> </a:t>
            </a:r>
            <a:r>
              <a:rPr lang="en-US" dirty="0" err="1">
                <a:solidFill>
                  <a:schemeClr val="tx2"/>
                </a:solidFill>
              </a:rPr>
              <a:t>của</a:t>
            </a:r>
            <a:r>
              <a:rPr lang="en-US" dirty="0">
                <a:solidFill>
                  <a:schemeClr val="tx2"/>
                </a:solidFill>
              </a:rPr>
              <a:t> </a:t>
            </a:r>
            <a:r>
              <a:rPr lang="en-US" dirty="0" err="1">
                <a:solidFill>
                  <a:schemeClr val="tx2"/>
                </a:solidFill>
              </a:rPr>
              <a:t>pLSA</a:t>
            </a:r>
            <a:br>
              <a:rPr lang="en-US" dirty="0">
                <a:solidFill>
                  <a:schemeClr val="tx2"/>
                </a:solidFill>
              </a:rPr>
            </a:b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3" name="Text 1">
            <a:extLst>
              <a:ext uri="{FF2B5EF4-FFF2-40B4-BE49-F238E27FC236}">
                <a16:creationId xmlns:a16="http://schemas.microsoft.com/office/drawing/2014/main" id="{5D661160-EF2D-CDC0-30EE-2348B6A1E720}"/>
              </a:ext>
            </a:extLst>
          </p:cNvPr>
          <p:cNvSpPr/>
          <p:nvPr/>
        </p:nvSpPr>
        <p:spPr>
          <a:xfrm>
            <a:off x="1620859" y="981437"/>
            <a:ext cx="5720711" cy="1185148"/>
          </a:xfrm>
          <a:prstGeom prst="rect">
            <a:avLst/>
          </a:prstGeom>
          <a:noFill/>
          <a:ln/>
        </p:spPr>
        <p:txBody>
          <a:bodyPr wrap="square" lIns="0" tIns="0" rIns="0" bIns="0" rtlCol="0" anchor="t"/>
          <a:lstStyle/>
          <a:p>
            <a:pPr marL="0" indent="0">
              <a:lnSpc>
                <a:spcPts val="3100"/>
              </a:lnSpc>
              <a:buNone/>
            </a:pPr>
            <a:r>
              <a:rPr lang="en-US" dirty="0">
                <a:solidFill>
                  <a:schemeClr val="tx1"/>
                </a:solidFill>
                <a:latin typeface="PT Sans" pitchFamily="34" charset="0"/>
                <a:ea typeface="PT Sans" pitchFamily="34" charset="-122"/>
                <a:cs typeface="PT Sans" pitchFamily="34" charset="-120"/>
              </a:rPr>
              <a:t>Mô hình hóa các mối quan hệ giữa tài liệu và từ vựng bằng các biến ẩn (latent variables). Tìm ra các chủ đề tiềm ẩn dựa trên các từ xuất hiện trong tập hợp văn bản.</a:t>
            </a:r>
            <a:endParaRPr lang="en-US" dirty="0">
              <a:solidFill>
                <a:schemeClr val="tx1"/>
              </a:solidFill>
            </a:endParaRPr>
          </a:p>
        </p:txBody>
      </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24" name="TextBox 23">
            <a:extLst>
              <a:ext uri="{FF2B5EF4-FFF2-40B4-BE49-F238E27FC236}">
                <a16:creationId xmlns:a16="http://schemas.microsoft.com/office/drawing/2014/main" id="{007F628A-ED8B-DD5D-F9D6-5F8FEDD3CA9E}"/>
              </a:ext>
            </a:extLst>
          </p:cNvPr>
          <p:cNvSpPr txBox="1"/>
          <p:nvPr/>
        </p:nvSpPr>
        <p:spPr>
          <a:xfrm>
            <a:off x="1531610" y="2166585"/>
            <a:ext cx="4572000" cy="2648610"/>
          </a:xfrm>
          <a:prstGeom prst="rect">
            <a:avLst/>
          </a:prstGeom>
          <a:noFill/>
        </p:spPr>
        <p:txBody>
          <a:bodyPr wrap="square">
            <a:spAutoFit/>
          </a:bodyPr>
          <a:lstStyle/>
          <a:p>
            <a:pPr marL="0" indent="0">
              <a:lnSpc>
                <a:spcPts val="2850"/>
              </a:lnSpc>
              <a:buNone/>
            </a:pPr>
            <a:r>
              <a:rPr lang="en-US" sz="1400" dirty="0">
                <a:solidFill>
                  <a:schemeClr val="bg2"/>
                </a:solidFill>
                <a:latin typeface="PT Sans" panose="020B0503020203020204" pitchFamily="34" charset="0"/>
                <a:ea typeface="Nunito" pitchFamily="34" charset="-122"/>
                <a:cs typeface="Nunito" pitchFamily="34" charset="-120"/>
              </a:rPr>
              <a:t>1. </a:t>
            </a:r>
            <a:r>
              <a:rPr lang="en-US" sz="1400" dirty="0" err="1">
                <a:solidFill>
                  <a:schemeClr val="bg2"/>
                </a:solidFill>
                <a:latin typeface="PT Sans" panose="020B0503020203020204" pitchFamily="34" charset="0"/>
                <a:ea typeface="Nunito" pitchFamily="34" charset="-122"/>
                <a:cs typeface="Nunito" pitchFamily="34" charset="-120"/>
              </a:rPr>
              <a:t>Phân</a:t>
            </a:r>
            <a:r>
              <a:rPr lang="en-US" sz="1400" dirty="0">
                <a:solidFill>
                  <a:schemeClr val="bg2"/>
                </a:solidFill>
                <a:latin typeface="PT Sans" panose="020B0503020203020204" pitchFamily="34" charset="0"/>
                <a:ea typeface="Nunito" pitchFamily="34" charset="-122"/>
                <a:cs typeface="Nunito" pitchFamily="34" charset="-120"/>
              </a:rPr>
              <a:t> </a:t>
            </a:r>
            <a:r>
              <a:rPr lang="en-US" sz="1400" dirty="0" err="1">
                <a:solidFill>
                  <a:schemeClr val="bg2"/>
                </a:solidFill>
                <a:latin typeface="PT Sans" panose="020B0503020203020204" pitchFamily="34" charset="0"/>
                <a:ea typeface="Nunito" pitchFamily="34" charset="-122"/>
                <a:cs typeface="Nunito" pitchFamily="34" charset="-120"/>
              </a:rPr>
              <a:t>loại</a:t>
            </a:r>
            <a:r>
              <a:rPr lang="en-US" sz="1400" dirty="0">
                <a:solidFill>
                  <a:schemeClr val="bg2"/>
                </a:solidFill>
                <a:latin typeface="PT Sans" panose="020B0503020203020204" pitchFamily="34" charset="0"/>
                <a:ea typeface="Nunito" pitchFamily="34" charset="-122"/>
                <a:cs typeface="Nunito" pitchFamily="34" charset="-120"/>
              </a:rPr>
              <a:t> </a:t>
            </a:r>
            <a:r>
              <a:rPr lang="en-US" sz="1400" dirty="0" err="1">
                <a:solidFill>
                  <a:schemeClr val="bg2"/>
                </a:solidFill>
                <a:latin typeface="PT Sans" panose="020B0503020203020204" pitchFamily="34" charset="0"/>
                <a:ea typeface="Nunito" pitchFamily="34" charset="-122"/>
                <a:cs typeface="Nunito" pitchFamily="34" charset="-120"/>
              </a:rPr>
              <a:t>văn</a:t>
            </a:r>
            <a:r>
              <a:rPr lang="en-US" sz="1400" dirty="0">
                <a:solidFill>
                  <a:schemeClr val="bg2"/>
                </a:solidFill>
                <a:latin typeface="PT Sans" panose="020B0503020203020204" pitchFamily="34" charset="0"/>
                <a:ea typeface="Nunito" pitchFamily="34" charset="-122"/>
                <a:cs typeface="Nunito" pitchFamily="34" charset="-120"/>
              </a:rPr>
              <a:t> </a:t>
            </a:r>
            <a:r>
              <a:rPr lang="en-US" sz="1400" dirty="0" err="1">
                <a:solidFill>
                  <a:schemeClr val="bg2"/>
                </a:solidFill>
                <a:latin typeface="PT Sans" panose="020B0503020203020204" pitchFamily="34" charset="0"/>
                <a:ea typeface="Nunito" pitchFamily="34" charset="-122"/>
                <a:cs typeface="Nunito" pitchFamily="34" charset="-120"/>
              </a:rPr>
              <a:t>bản</a:t>
            </a:r>
            <a:endParaRPr lang="en-US" sz="1400" dirty="0">
              <a:solidFill>
                <a:schemeClr val="bg2"/>
              </a:solidFill>
              <a:latin typeface="PT Sans" panose="020B0503020203020204" pitchFamily="34" charset="0"/>
              <a:ea typeface="Nunito" pitchFamily="34" charset="-122"/>
              <a:cs typeface="Nunito" pitchFamily="34" charset="-120"/>
            </a:endParaRPr>
          </a:p>
          <a:p>
            <a:pPr marL="0" indent="0">
              <a:lnSpc>
                <a:spcPts val="2850"/>
              </a:lnSpc>
              <a:buNone/>
            </a:pP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Phân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loại</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văn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bản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dựa</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trên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chủ</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đề</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tiềm</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ẩn</a:t>
            </a:r>
            <a:r>
              <a:rPr lang="en-US" sz="1400" dirty="0">
                <a:solidFill>
                  <a:schemeClr val="tx1"/>
                </a:solidFill>
                <a:latin typeface="PT Sans" panose="020B0503020203020204" pitchFamily="34" charset="0"/>
              </a:rPr>
              <a:t>.</a:t>
            </a:r>
          </a:p>
          <a:p>
            <a:pPr marL="0" indent="0">
              <a:lnSpc>
                <a:spcPts val="2850"/>
              </a:lnSpc>
              <a:buNone/>
            </a:pPr>
            <a:r>
              <a:rPr lang="en-US" sz="1400" dirty="0">
                <a:solidFill>
                  <a:schemeClr val="bg2"/>
                </a:solidFill>
                <a:latin typeface="PT Sans" panose="020B0503020203020204" pitchFamily="34" charset="0"/>
              </a:rPr>
              <a:t>2. </a:t>
            </a:r>
            <a:r>
              <a:rPr lang="en-US" sz="1400" dirty="0" err="1">
                <a:solidFill>
                  <a:schemeClr val="bg2"/>
                </a:solidFill>
                <a:latin typeface="PT Sans" panose="020B0503020203020204" pitchFamily="34" charset="0"/>
              </a:rPr>
              <a:t>Phân</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tích</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chủ</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đề</a:t>
            </a:r>
            <a:endParaRPr lang="en-US" sz="1400" dirty="0">
              <a:solidFill>
                <a:schemeClr val="bg2"/>
              </a:solidFill>
              <a:latin typeface="PT Sans" panose="020B0503020203020204" pitchFamily="34" charset="0"/>
            </a:endParaRPr>
          </a:p>
          <a:p>
            <a:pPr marL="0" indent="0">
              <a:lnSpc>
                <a:spcPts val="2850"/>
              </a:lnSpc>
              <a:buNone/>
            </a:pP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Xác</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định</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các</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chủ</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đề</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chính</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trong</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tập</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hợp</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văn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bản</a:t>
            </a:r>
            <a:r>
              <a:rPr lang="en-US" sz="1400" dirty="0">
                <a:solidFill>
                  <a:schemeClr val="tx1"/>
                </a:solidFill>
                <a:latin typeface="PT Sans" panose="020B0503020203020204" pitchFamily="34" charset="0"/>
              </a:rPr>
              <a:t>.</a:t>
            </a:r>
          </a:p>
          <a:p>
            <a:pPr marL="0" indent="0">
              <a:lnSpc>
                <a:spcPts val="2850"/>
              </a:lnSpc>
              <a:buNone/>
            </a:pPr>
            <a:r>
              <a:rPr lang="en-US" sz="1400" dirty="0">
                <a:solidFill>
                  <a:schemeClr val="bg2"/>
                </a:solidFill>
                <a:latin typeface="PT Sans" panose="020B0503020203020204" pitchFamily="34" charset="0"/>
              </a:rPr>
              <a:t>3. </a:t>
            </a:r>
            <a:r>
              <a:rPr lang="en-US" sz="1400" dirty="0" err="1">
                <a:solidFill>
                  <a:schemeClr val="bg2"/>
                </a:solidFill>
                <a:latin typeface="PT Sans" panose="020B0503020203020204" pitchFamily="34" charset="0"/>
              </a:rPr>
              <a:t>Truy</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xuất</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thông</a:t>
            </a:r>
            <a:r>
              <a:rPr lang="en-US" sz="1400" dirty="0">
                <a:solidFill>
                  <a:schemeClr val="bg2"/>
                </a:solidFill>
                <a:latin typeface="PT Sans" panose="020B0503020203020204" pitchFamily="34" charset="0"/>
              </a:rPr>
              <a:t> tin</a:t>
            </a:r>
          </a:p>
          <a:p>
            <a:pPr marL="0" indent="0">
              <a:lnSpc>
                <a:spcPts val="2850"/>
              </a:lnSpc>
              <a:buNone/>
            </a:pP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Tìm</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kiếm</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thông</a:t>
            </a:r>
            <a:r>
              <a:rPr lang="en-US" sz="1400" dirty="0">
                <a:solidFill>
                  <a:schemeClr val="tx1"/>
                </a:solidFill>
                <a:latin typeface="PT Sans" panose="020B0503020203020204" pitchFamily="34" charset="0"/>
              </a:rPr>
              <a:t> tin </a:t>
            </a:r>
            <a:r>
              <a:rPr lang="en-US" sz="1400" dirty="0" err="1">
                <a:solidFill>
                  <a:schemeClr val="tx1"/>
                </a:solidFill>
                <a:latin typeface="PT Sans" panose="020B0503020203020204" pitchFamily="34" charset="0"/>
              </a:rPr>
              <a:t>dựa</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trên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chủ</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đề</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tiềm</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ẩn</a:t>
            </a:r>
            <a:r>
              <a:rPr lang="en-US" sz="1400" dirty="0">
                <a:solidFill>
                  <a:schemeClr val="tx1"/>
                </a:solidFill>
                <a:latin typeface="PT Sans" panose="020B0503020203020204" pitchFamily="34" charset="0"/>
              </a:rPr>
              <a:t>.</a:t>
            </a:r>
          </a:p>
          <a:p>
            <a:pPr marL="0" indent="0">
              <a:lnSpc>
                <a:spcPts val="2850"/>
              </a:lnSpc>
              <a:buNone/>
            </a:pPr>
            <a:endParaRPr lang="en-US" sz="1400" dirty="0">
              <a:latin typeface="PT Sans" panose="020B0503020203020204" pitchFamily="34" charset="0"/>
            </a:endParaRPr>
          </a:p>
        </p:txBody>
      </p:sp>
    </p:spTree>
    <p:extLst>
      <p:ext uri="{BB962C8B-B14F-4D97-AF65-F5344CB8AC3E}">
        <p14:creationId xmlns:p14="http://schemas.microsoft.com/office/powerpoint/2010/main" val="252737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Các</a:t>
            </a:r>
            <a:r>
              <a:rPr lang="en-US" dirty="0">
                <a:solidFill>
                  <a:schemeClr val="tx2"/>
                </a:solidFill>
              </a:rPr>
              <a:t> </a:t>
            </a:r>
            <a:r>
              <a:rPr lang="en-US" dirty="0" err="1">
                <a:solidFill>
                  <a:schemeClr val="tx2"/>
                </a:solidFill>
              </a:rPr>
              <a:t>biến</a:t>
            </a:r>
            <a:r>
              <a:rPr lang="en-US" dirty="0">
                <a:solidFill>
                  <a:schemeClr val="tx2"/>
                </a:solidFill>
              </a:rPr>
              <a:t> </a:t>
            </a:r>
            <a:r>
              <a:rPr lang="en-US" dirty="0" err="1">
                <a:solidFill>
                  <a:schemeClr val="tx2"/>
                </a:solidFill>
              </a:rPr>
              <a:t>số</a:t>
            </a:r>
            <a:br>
              <a:rPr lang="en-US" dirty="0">
                <a:solidFill>
                  <a:schemeClr val="tx2"/>
                </a:solidFill>
              </a:rPr>
            </a:b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2" name="Picture 1">
            <a:extLst>
              <a:ext uri="{FF2B5EF4-FFF2-40B4-BE49-F238E27FC236}">
                <a16:creationId xmlns:a16="http://schemas.microsoft.com/office/drawing/2014/main" id="{5F5620FC-B916-725C-A227-1786DDD63A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3950" y="1070879"/>
            <a:ext cx="4348097" cy="326107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9EC9BC6-C284-3498-14C3-846B6900E47D}"/>
              </a:ext>
            </a:extLst>
          </p:cNvPr>
          <p:cNvSpPr txBox="1"/>
          <p:nvPr/>
        </p:nvSpPr>
        <p:spPr>
          <a:xfrm>
            <a:off x="5825104" y="977023"/>
            <a:ext cx="2961695" cy="3693703"/>
          </a:xfrm>
          <a:prstGeom prst="rect">
            <a:avLst/>
          </a:prstGeom>
          <a:noFill/>
        </p:spPr>
        <p:txBody>
          <a:bodyPr wrap="square">
            <a:spAutoFit/>
          </a:bodyPr>
          <a:lstStyle/>
          <a:p>
            <a:pPr marL="285750" lvl="0" indent="-285750">
              <a:lnSpc>
                <a:spcPct val="107000"/>
              </a:lnSpc>
              <a:spcBef>
                <a:spcPts val="600"/>
              </a:spcBef>
              <a:buFont typeface="Arial" panose="020B0604020202020204" pitchFamily="34" charset="0"/>
              <a:buChar char="•"/>
            </a:pPr>
            <a:r>
              <a:rPr lang="en-US"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d – Documents</a:t>
            </a:r>
            <a:endParaRPr lang="en-GB"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endParaRPr>
          </a:p>
          <a:p>
            <a:pPr marL="285750" lvl="0" indent="-285750">
              <a:lnSpc>
                <a:spcPct val="107000"/>
              </a:lnSpc>
              <a:buFont typeface="Arial" panose="020B0604020202020204" pitchFamily="34" charset="0"/>
              <a:buChar char="•"/>
            </a:pPr>
            <a:r>
              <a:rPr lang="en-US"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w – Words</a:t>
            </a:r>
            <a:endParaRPr lang="en-GB"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endParaRPr>
          </a:p>
          <a:p>
            <a:pPr marL="285750" lvl="0" indent="-285750">
              <a:lnSpc>
                <a:spcPct val="107000"/>
              </a:lnSpc>
              <a:buFont typeface="Arial" panose="020B0604020202020204" pitchFamily="34" charset="0"/>
              <a:buChar char="•"/>
            </a:pPr>
            <a:r>
              <a:rPr lang="en-US"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z – Topics</a:t>
            </a:r>
          </a:p>
          <a:p>
            <a:pPr lvl="0">
              <a:lnSpc>
                <a:spcPct val="107000"/>
              </a:lnSpc>
            </a:pPr>
            <a:endParaRPr lang="en-GB"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endParaRPr>
          </a:p>
          <a:p>
            <a:pPr marL="285750" indent="-285750">
              <a:lnSpc>
                <a:spcPct val="107000"/>
              </a:lnSpc>
              <a:buFont typeface="Arial" panose="020B0604020202020204" pitchFamily="34" charset="0"/>
              <a:buChar char="•"/>
            </a:pP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a:t>
            </a:r>
            <a:r>
              <a:rPr lang="en-US" sz="1400" kern="100" dirty="0" err="1">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d|z</a:t>
            </a: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GB" sz="1400" kern="100">
                <a:solidFill>
                  <a:schemeClr val="tx1"/>
                </a:solidFill>
                <a:latin typeface="Calibri" panose="020F0502020204030204" pitchFamily="34" charset="0"/>
                <a:ea typeface="Yu Mincho" panose="02020400000000000000" pitchFamily="18" charset="-128"/>
                <a:cs typeface="Calibri" panose="020F0502020204030204" pitchFamily="34" charset="0"/>
              </a:rPr>
              <a:t>X</a:t>
            </a:r>
            <a:r>
              <a:rPr lang="en-GB">
                <a:solidFill>
                  <a:schemeClr val="tx1"/>
                </a:solidFill>
                <a:effectLst/>
                <a:latin typeface="Calibri" panose="020F0502020204030204" pitchFamily="34" charset="0"/>
                <a:cs typeface="Calibri" panose="020F0502020204030204" pitchFamily="34" charset="0"/>
              </a:rPr>
              <a:t>ác suất rằng một tài liệu liên quan đến một chủ đề cụ thể</a:t>
            </a:r>
            <a:endParaRPr lang="en-GB" sz="1400" kern="100" dirty="0">
              <a:solidFill>
                <a:schemeClr val="tx1"/>
              </a:solidFill>
              <a:effectLst/>
              <a:latin typeface="Calibri" panose="020F0502020204030204" pitchFamily="34" charset="0"/>
              <a:ea typeface="Yu Mincho" panose="02020400000000000000" pitchFamily="18" charset="-128"/>
              <a:cs typeface="Calibri" panose="020F0502020204030204" pitchFamily="34" charset="0"/>
            </a:endParaRPr>
          </a:p>
          <a:p>
            <a:pPr marL="285750" indent="-285750">
              <a:lnSpc>
                <a:spcPct val="107000"/>
              </a:lnSpc>
              <a:buFont typeface="Arial" panose="020B0604020202020204" pitchFamily="34" charset="0"/>
              <a:buChar char="•"/>
            </a:pP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a:t>
            </a:r>
            <a:r>
              <a:rPr lang="en-US" sz="1400" kern="100" dirty="0" err="1">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w|z</a:t>
            </a: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GB" sz="1400" kern="100">
                <a:solidFill>
                  <a:schemeClr val="tx1"/>
                </a:solidFill>
                <a:latin typeface="Calibri" panose="020F0502020204030204" pitchFamily="34" charset="0"/>
                <a:ea typeface="Yu Mincho" panose="02020400000000000000" pitchFamily="18" charset="-128"/>
                <a:cs typeface="Calibri" panose="020F0502020204030204" pitchFamily="34" charset="0"/>
              </a:rPr>
              <a:t>X</a:t>
            </a:r>
            <a:r>
              <a:rPr lang="en-GB">
                <a:solidFill>
                  <a:schemeClr val="tx1"/>
                </a:solidFill>
                <a:effectLst/>
                <a:latin typeface="Calibri" panose="020F0502020204030204" pitchFamily="34" charset="0"/>
                <a:cs typeface="Calibri" panose="020F0502020204030204" pitchFamily="34" charset="0"/>
              </a:rPr>
              <a:t>ác suất rằng một từ thuộc về một chủ đề cụ thể</a:t>
            </a:r>
            <a:endParaRPr lang="en-GB" sz="1400" kern="100" dirty="0">
              <a:solidFill>
                <a:schemeClr val="tx1"/>
              </a:solidFill>
              <a:effectLst/>
              <a:latin typeface="Calibri" panose="020F0502020204030204" pitchFamily="34" charset="0"/>
              <a:ea typeface="Yu Mincho" panose="02020400000000000000" pitchFamily="18" charset="-128"/>
              <a:cs typeface="Calibri" panose="020F0502020204030204" pitchFamily="34" charset="0"/>
            </a:endParaRPr>
          </a:p>
          <a:p>
            <a:pPr marL="285750" lvl="0" indent="-285750">
              <a:lnSpc>
                <a:spcPct val="107000"/>
              </a:lnSpc>
              <a:spcAft>
                <a:spcPts val="600"/>
              </a:spcAft>
              <a:buFont typeface="Arial" panose="020B0604020202020204" pitchFamily="34" charset="0"/>
              <a:buChar char="•"/>
            </a:pP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P(z) </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Xác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suất</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xuất</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hiện</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của</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Topic</a:t>
            </a:r>
            <a:endParaRPr lang="en-GB"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lvl="0">
              <a:lnSpc>
                <a:spcPct val="107000"/>
              </a:lnSpc>
              <a:spcAft>
                <a:spcPts val="600"/>
              </a:spcAft>
            </a:pPr>
            <a:endParaRPr lang="vi-VN">
              <a:solidFill>
                <a:schemeClr val="tx1"/>
              </a:solidFill>
              <a:effectLst/>
              <a:latin typeface=".SF NS"/>
            </a:endParaRPr>
          </a:p>
          <a:p>
            <a:pPr lvl="0">
              <a:lnSpc>
                <a:spcPct val="107000"/>
              </a:lnSpc>
              <a:spcAft>
                <a:spcPts val="600"/>
              </a:spcAft>
            </a:pPr>
            <a:r>
              <a:rPr lang="vi-VN">
                <a:solidFill>
                  <a:schemeClr val="tx1"/>
                </a:solidFill>
                <a:effectLst/>
                <a:latin typeface=".SF NS"/>
              </a:rPr>
              <a:t>Mục tiêu của pLSA là tìm ra các chủ đề tiềm ẩn này và các xác suất liên kết của các đường (P(d|z) và P(w|z)) để mô tả mối quan hệ giữa tài liệu và từ vựng dựa trên các chủ đề.</a:t>
            </a:r>
          </a:p>
        </p:txBody>
      </p:sp>
    </p:spTree>
    <p:extLst>
      <p:ext uri="{BB962C8B-B14F-4D97-AF65-F5344CB8AC3E}">
        <p14:creationId xmlns:p14="http://schemas.microsoft.com/office/powerpoint/2010/main" val="35169810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Thuật</a:t>
            </a:r>
            <a:r>
              <a:rPr lang="en-US" dirty="0">
                <a:solidFill>
                  <a:schemeClr val="tx2"/>
                </a:solidFill>
              </a:rPr>
              <a:t> </a:t>
            </a:r>
            <a:r>
              <a:rPr lang="en-US" dirty="0" err="1">
                <a:solidFill>
                  <a:schemeClr val="tx2"/>
                </a:solidFill>
              </a:rPr>
              <a:t>Toán</a:t>
            </a:r>
            <a:r>
              <a:rPr lang="en-US" dirty="0">
                <a:solidFill>
                  <a:schemeClr val="tx2"/>
                </a:solidFill>
              </a:rPr>
              <a:t> EM</a:t>
            </a:r>
            <a:br>
              <a:rPr lang="en-US" dirty="0">
                <a:solidFill>
                  <a:schemeClr val="tx2"/>
                </a:solidFill>
              </a:rPr>
            </a:b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5" name="TextBox 4">
            <a:extLst>
              <a:ext uri="{FF2B5EF4-FFF2-40B4-BE49-F238E27FC236}">
                <a16:creationId xmlns:a16="http://schemas.microsoft.com/office/drawing/2014/main" id="{09EC9BC6-C284-3498-14C3-846B6900E47D}"/>
              </a:ext>
            </a:extLst>
          </p:cNvPr>
          <p:cNvSpPr txBox="1"/>
          <p:nvPr/>
        </p:nvSpPr>
        <p:spPr>
          <a:xfrm>
            <a:off x="5358476" y="977023"/>
            <a:ext cx="3428323" cy="3099246"/>
          </a:xfrm>
          <a:prstGeom prst="rect">
            <a:avLst/>
          </a:prstGeom>
          <a:noFill/>
        </p:spPr>
        <p:txBody>
          <a:bodyPr wrap="square">
            <a:spAutoFit/>
          </a:bodyPr>
          <a:lstStyle/>
          <a:p>
            <a:pPr>
              <a:spcBef>
                <a:spcPts val="900"/>
              </a:spcBef>
            </a:pPr>
            <a:r>
              <a:rPr lang="vi-VN" dirty="0">
                <a:solidFill>
                  <a:schemeClr val="bg2"/>
                </a:solidFill>
              </a:rPr>
              <a:t>Thuật toán EM </a:t>
            </a:r>
            <a:r>
              <a:rPr lang="vi-VN">
                <a:solidFill>
                  <a:schemeClr val="tx1"/>
                </a:solidFill>
                <a:effectLst/>
                <a:latin typeface="Calibri" panose="020F0502020204030204" pitchFamily="34" charset="0"/>
                <a:cs typeface="Calibri" panose="020F0502020204030204" pitchFamily="34" charset="0"/>
              </a:rPr>
              <a:t>là một phương pháp thống kê dùng để tìm ước lượng tham số trong các mô hình có biến ẩn (latent variables) hoặc dữ liệu bị thiếu (missing data).</a:t>
            </a:r>
          </a:p>
          <a:p>
            <a:pPr lvl="0">
              <a:lnSpc>
                <a:spcPct val="107000"/>
              </a:lnSpc>
              <a:spcBef>
                <a:spcPts val="600"/>
              </a:spcBef>
            </a:pPr>
            <a:r>
              <a:rPr lang="vi-VN"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E-Step</a:t>
            </a:r>
            <a:r>
              <a:rPr lang="en-US"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 (Expectation)</a:t>
            </a:r>
            <a:r>
              <a:rPr lang="vi-VN"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a:t>
            </a:r>
          </a:p>
          <a:p>
            <a:pPr lvl="0">
              <a:lnSpc>
                <a:spcPct val="107000"/>
              </a:lnSpc>
              <a:spcBef>
                <a:spcPts val="600"/>
              </a:spcBef>
            </a:pP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Ta cần tính </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P(z|d,w) </a:t>
            </a: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xác suất của topic liên quan dựa trên doc và word. Sử dụng 3 xác suất </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P(w|z)</a:t>
            </a: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P(d|z)</a:t>
            </a: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P(z)</a:t>
            </a:r>
          </a:p>
          <a:p>
            <a:pPr lvl="0">
              <a:lnSpc>
                <a:spcPct val="107000"/>
              </a:lnSpc>
              <a:spcBef>
                <a:spcPts val="600"/>
              </a:spcBef>
            </a:pPr>
            <a:r>
              <a:rPr lang="vi-VN"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M-Step</a:t>
            </a:r>
            <a:r>
              <a:rPr lang="en-US" kern="100" dirty="0">
                <a:solidFill>
                  <a:schemeClr val="bg2"/>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bg2"/>
                </a:solidFill>
                <a:latin typeface="Calibri" panose="020F0502020204030204" pitchFamily="34" charset="0"/>
                <a:ea typeface="Yu Mincho" panose="02020400000000000000" pitchFamily="18" charset="-128"/>
                <a:cs typeface="Times New Roman" panose="02020603050405020304" pitchFamily="18" charset="0"/>
              </a:rPr>
              <a:t>Maximization</a:t>
            </a:r>
            <a:r>
              <a:rPr lang="en-US" kern="100" dirty="0">
                <a:solidFill>
                  <a:schemeClr val="bg2"/>
                </a:solidFill>
                <a:latin typeface="Calibri" panose="020F0502020204030204" pitchFamily="34" charset="0"/>
                <a:ea typeface="Yu Mincho" panose="02020400000000000000" pitchFamily="18" charset="-128"/>
                <a:cs typeface="Times New Roman" panose="02020603050405020304" pitchFamily="18" charset="0"/>
              </a:rPr>
              <a:t>)</a:t>
            </a:r>
            <a:r>
              <a:rPr lang="vi-VN"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a:t>
            </a:r>
          </a:p>
          <a:p>
            <a:pPr>
              <a:spcBef>
                <a:spcPts val="900"/>
              </a:spcBef>
            </a:pPr>
            <a:r>
              <a:rPr lang="vi-VN">
                <a:solidFill>
                  <a:schemeClr val="tx1"/>
                </a:solidFill>
                <a:effectLst/>
                <a:latin typeface="Calibri" panose="020F0502020204030204" pitchFamily="34" charset="0"/>
                <a:cs typeface="Calibri" panose="020F0502020204030204" pitchFamily="34" charset="0"/>
              </a:rPr>
              <a:t>Sau khi có </a:t>
            </a:r>
            <a:r>
              <a:rPr lang="vi-VN" b="1">
                <a:solidFill>
                  <a:schemeClr val="tx2">
                    <a:lumMod val="75000"/>
                  </a:schemeClr>
                </a:solidFill>
                <a:effectLst/>
                <a:latin typeface="Calibri" panose="020F0502020204030204" pitchFamily="34" charset="0"/>
                <a:cs typeface="Calibri" panose="020F0502020204030204" pitchFamily="34" charset="0"/>
              </a:rPr>
              <a:t>P(z|d,w)</a:t>
            </a:r>
            <a:r>
              <a:rPr lang="vi-VN">
                <a:solidFill>
                  <a:schemeClr val="tx1"/>
                </a:solidFill>
                <a:effectLst/>
                <a:latin typeface="Calibri" panose="020F0502020204030204" pitchFamily="34" charset="0"/>
                <a:cs typeface="Calibri" panose="020F0502020204030204" pitchFamily="34" charset="0"/>
              </a:rPr>
              <a:t> từ bước E, chúng ta sử dụng nó để cập nhật các tham số của mô hình, tức là </a:t>
            </a:r>
            <a:r>
              <a:rPr lang="vi-VN" b="1">
                <a:solidFill>
                  <a:schemeClr val="tx2">
                    <a:lumMod val="75000"/>
                  </a:schemeClr>
                </a:solidFill>
                <a:effectLst/>
                <a:latin typeface="Calibri" panose="020F0502020204030204" pitchFamily="34" charset="0"/>
                <a:cs typeface="Calibri" panose="020F0502020204030204" pitchFamily="34" charset="0"/>
              </a:rPr>
              <a:t>P(w|z)</a:t>
            </a:r>
            <a:r>
              <a:rPr lang="vi-VN">
                <a:solidFill>
                  <a:schemeClr val="tx2">
                    <a:lumMod val="75000"/>
                  </a:schemeClr>
                </a:solidFill>
                <a:effectLst/>
                <a:latin typeface="Calibri" panose="020F0502020204030204" pitchFamily="34" charset="0"/>
                <a:cs typeface="Calibri" panose="020F0502020204030204" pitchFamily="34" charset="0"/>
              </a:rPr>
              <a:t>, </a:t>
            </a:r>
            <a:r>
              <a:rPr lang="vi-VN" b="1">
                <a:solidFill>
                  <a:schemeClr val="tx2">
                    <a:lumMod val="75000"/>
                  </a:schemeClr>
                </a:solidFill>
                <a:effectLst/>
                <a:latin typeface="Calibri" panose="020F0502020204030204" pitchFamily="34" charset="0"/>
                <a:cs typeface="Calibri" panose="020F0502020204030204" pitchFamily="34" charset="0"/>
              </a:rPr>
              <a:t>P(d|z)</a:t>
            </a:r>
            <a:r>
              <a:rPr lang="vi-VN">
                <a:solidFill>
                  <a:schemeClr val="tx2">
                    <a:lumMod val="75000"/>
                  </a:schemeClr>
                </a:solidFill>
                <a:effectLst/>
                <a:latin typeface="Calibri" panose="020F0502020204030204" pitchFamily="34" charset="0"/>
                <a:cs typeface="Calibri" panose="020F0502020204030204" pitchFamily="34" charset="0"/>
              </a:rPr>
              <a:t>, và </a:t>
            </a:r>
            <a:r>
              <a:rPr lang="vi-VN" b="1">
                <a:solidFill>
                  <a:schemeClr val="tx2">
                    <a:lumMod val="75000"/>
                  </a:schemeClr>
                </a:solidFill>
                <a:effectLst/>
                <a:latin typeface="Calibri" panose="020F0502020204030204" pitchFamily="34" charset="0"/>
                <a:cs typeface="Calibri" panose="020F0502020204030204" pitchFamily="34" charset="0"/>
              </a:rPr>
              <a:t>P(z)</a:t>
            </a:r>
            <a:r>
              <a:rPr lang="vi-VN">
                <a:solidFill>
                  <a:schemeClr val="tx2">
                    <a:lumMod val="75000"/>
                  </a:schemeClr>
                </a:solidFill>
                <a:effectLst/>
                <a:latin typeface="Calibri" panose="020F0502020204030204" pitchFamily="34" charset="0"/>
                <a:cs typeface="Calibri" panose="020F0502020204030204" pitchFamily="34" charset="0"/>
              </a:rPr>
              <a:t>.</a:t>
            </a:r>
          </a:p>
        </p:txBody>
      </p:sp>
      <p:pic>
        <p:nvPicPr>
          <p:cNvPr id="3" name="Picture 2">
            <a:extLst>
              <a:ext uri="{FF2B5EF4-FFF2-40B4-BE49-F238E27FC236}">
                <a16:creationId xmlns:a16="http://schemas.microsoft.com/office/drawing/2014/main" id="{156BBA31-9756-69B4-237E-A6099F8564E0}"/>
              </a:ext>
            </a:extLst>
          </p:cNvPr>
          <p:cNvPicPr>
            <a:picLocks noChangeAspect="1"/>
          </p:cNvPicPr>
          <p:nvPr/>
        </p:nvPicPr>
        <p:blipFill>
          <a:blip r:embed="rId3"/>
          <a:stretch>
            <a:fillRect/>
          </a:stretch>
        </p:blipFill>
        <p:spPr>
          <a:xfrm>
            <a:off x="1258379" y="1151976"/>
            <a:ext cx="4044254" cy="3017204"/>
          </a:xfrm>
          <a:prstGeom prst="rect">
            <a:avLst/>
          </a:prstGeom>
        </p:spPr>
      </p:pic>
    </p:spTree>
    <p:extLst>
      <p:ext uri="{BB962C8B-B14F-4D97-AF65-F5344CB8AC3E}">
        <p14:creationId xmlns:p14="http://schemas.microsoft.com/office/powerpoint/2010/main" val="4027458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31"/>
          <p:cNvSpPr txBox="1">
            <a:spLocks noGrp="1"/>
          </p:cNvSpPr>
          <p:nvPr>
            <p:ph type="title" idx="2"/>
          </p:nvPr>
        </p:nvSpPr>
        <p:spPr>
          <a:xfrm>
            <a:off x="2567450" y="1167600"/>
            <a:ext cx="2154900" cy="1735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02</a:t>
            </a:r>
            <a:endParaRPr dirty="0"/>
          </a:p>
        </p:txBody>
      </p:sp>
      <p:sp>
        <p:nvSpPr>
          <p:cNvPr id="350" name="Google Shape;350;p31"/>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solidFill>
                  <a:schemeClr val="bg2"/>
                </a:solidFill>
              </a:rPr>
              <a:t>Web &amp; UI</a:t>
            </a:r>
            <a:endParaRPr dirty="0">
              <a:solidFill>
                <a:schemeClr val="bg2"/>
              </a:solidFill>
            </a:endParaRPr>
          </a:p>
        </p:txBody>
      </p:sp>
      <p:sp>
        <p:nvSpPr>
          <p:cNvPr id="351" name="Google Shape;351;p31"/>
          <p:cNvSpPr/>
          <p:nvPr/>
        </p:nvSpPr>
        <p:spPr>
          <a:xfrm>
            <a:off x="2661150" y="302331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661150" y="302335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31"/>
          <p:cNvGrpSpPr/>
          <p:nvPr/>
        </p:nvGrpSpPr>
        <p:grpSpPr>
          <a:xfrm>
            <a:off x="3206407" y="2963780"/>
            <a:ext cx="146045" cy="146102"/>
            <a:chOff x="3206407" y="2963780"/>
            <a:chExt cx="146045" cy="146102"/>
          </a:xfrm>
        </p:grpSpPr>
        <p:sp>
          <p:nvSpPr>
            <p:cNvPr id="354" name="Google Shape;354;p31"/>
            <p:cNvSpPr/>
            <p:nvPr/>
          </p:nvSpPr>
          <p:spPr>
            <a:xfrm>
              <a:off x="3206407" y="296378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250815" y="3008245"/>
              <a:ext cx="57227"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1"/>
          <p:cNvGrpSpPr/>
          <p:nvPr/>
        </p:nvGrpSpPr>
        <p:grpSpPr>
          <a:xfrm>
            <a:off x="4776350" y="1728120"/>
            <a:ext cx="1314377" cy="482094"/>
            <a:chOff x="4776350" y="1692025"/>
            <a:chExt cx="1314377" cy="482094"/>
          </a:xfrm>
        </p:grpSpPr>
        <p:sp>
          <p:nvSpPr>
            <p:cNvPr id="357" name="Google Shape;357;p31"/>
            <p:cNvSpPr/>
            <p:nvPr/>
          </p:nvSpPr>
          <p:spPr>
            <a:xfrm>
              <a:off x="5195459" y="1692025"/>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5377513" y="1860017"/>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5458629" y="1860017"/>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5829434" y="1802383"/>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5931622" y="1905151"/>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5980506" y="1905151"/>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776350" y="1802383"/>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885904" y="1905151"/>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878493" y="1905151"/>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31"/>
          <p:cNvGrpSpPr/>
          <p:nvPr/>
        </p:nvGrpSpPr>
        <p:grpSpPr>
          <a:xfrm>
            <a:off x="723837" y="552000"/>
            <a:ext cx="1244188" cy="1640915"/>
            <a:chOff x="723837" y="552000"/>
            <a:chExt cx="1244188" cy="1640915"/>
          </a:xfrm>
        </p:grpSpPr>
        <p:sp>
          <p:nvSpPr>
            <p:cNvPr id="367" name="Google Shape;367;p31"/>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1"/>
            <p:cNvGrpSpPr/>
            <p:nvPr/>
          </p:nvGrpSpPr>
          <p:grpSpPr>
            <a:xfrm>
              <a:off x="729630" y="1968358"/>
              <a:ext cx="255615" cy="224557"/>
              <a:chOff x="6184139" y="1980808"/>
              <a:chExt cx="451696" cy="396814"/>
            </a:xfrm>
          </p:grpSpPr>
          <p:sp>
            <p:nvSpPr>
              <p:cNvPr id="371" name="Google Shape;371;p31"/>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1"/>
            <p:cNvGrpSpPr/>
            <p:nvPr/>
          </p:nvGrpSpPr>
          <p:grpSpPr>
            <a:xfrm>
              <a:off x="729630" y="975085"/>
              <a:ext cx="255615" cy="254967"/>
              <a:chOff x="6184139" y="1220827"/>
              <a:chExt cx="451696" cy="450552"/>
            </a:xfrm>
          </p:grpSpPr>
          <p:sp>
            <p:nvSpPr>
              <p:cNvPr id="374" name="Google Shape;374;p31"/>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31"/>
            <p:cNvGrpSpPr/>
            <p:nvPr/>
          </p:nvGrpSpPr>
          <p:grpSpPr>
            <a:xfrm>
              <a:off x="723837" y="1482615"/>
              <a:ext cx="267223" cy="233165"/>
              <a:chOff x="6908262" y="1240186"/>
              <a:chExt cx="472209" cy="412024"/>
            </a:xfrm>
          </p:grpSpPr>
          <p:sp>
            <p:nvSpPr>
              <p:cNvPr id="378" name="Google Shape;378;p31"/>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31"/>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387" name="Google Shape;387;p31"/>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388" name="Google Shape;388;p31"/>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389" name="Google Shape;389;p31"/>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1"/>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391" name="Google Shape;391;p31"/>
          <p:cNvGrpSpPr/>
          <p:nvPr/>
        </p:nvGrpSpPr>
        <p:grpSpPr>
          <a:xfrm>
            <a:off x="2465285" y="552003"/>
            <a:ext cx="599322" cy="250348"/>
            <a:chOff x="2465285" y="552003"/>
            <a:chExt cx="599322" cy="250348"/>
          </a:xfrm>
        </p:grpSpPr>
        <p:sp>
          <p:nvSpPr>
            <p:cNvPr id="392" name="Google Shape;392;p31"/>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sp>
          <p:nvSpPr>
            <p:cNvPr id="394" name="Google Shape;394;p31"/>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txBody>
            <a:bodyPr/>
            <a:lstStyle/>
            <a:p>
              <a:endParaRPr lang="en-US"/>
            </a:p>
          </p:txBody>
        </p:sp>
      </p:grpSp>
      <p:sp>
        <p:nvSpPr>
          <p:cNvPr id="396" name="Google Shape;396;p31"/>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extLst>
      <p:ext uri="{BB962C8B-B14F-4D97-AF65-F5344CB8AC3E}">
        <p14:creationId xmlns:p14="http://schemas.microsoft.com/office/powerpoint/2010/main" val="2156855399"/>
      </p:ext>
    </p:extLst>
  </p:cSld>
  <p:clrMapOvr>
    <a:masterClrMapping/>
  </p:clrMapOvr>
</p:sld>
</file>

<file path=ppt/theme/theme1.xml><?xml version="1.0" encoding="utf-8"?>
<a:theme xmlns:a="http://schemas.openxmlformats.org/drawingml/2006/main" name="Music Subject for High School: Sharing Our Music Playlists! by Slidesgo">
  <a:themeElements>
    <a:clrScheme name="Simple Light">
      <a:dk1>
        <a:srgbClr val="FFFFFF"/>
      </a:dk1>
      <a:lt1>
        <a:srgbClr val="353445"/>
      </a:lt1>
      <a:dk2>
        <a:srgbClr val="FF6A92"/>
      </a:dk2>
      <a:lt2>
        <a:srgbClr val="00B76C"/>
      </a:lt2>
      <a:accent1>
        <a:srgbClr val="FFB600"/>
      </a:accent1>
      <a:accent2>
        <a:srgbClr val="282733"/>
      </a:accent2>
      <a:accent3>
        <a:srgbClr val="DCDEE2"/>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1906</TotalTime>
  <Words>1182</Words>
  <Application>Microsoft Office PowerPoint</Application>
  <PresentationFormat>On-screen Show (16:9)</PresentationFormat>
  <Paragraphs>124</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PT Sans</vt:lpstr>
      <vt:lpstr>.SF NS</vt:lpstr>
      <vt:lpstr>Lexend Deca</vt:lpstr>
      <vt:lpstr>Metrophobic</vt:lpstr>
      <vt:lpstr>Segoe UI</vt:lpstr>
      <vt:lpstr>Lexend Deca Medium</vt:lpstr>
      <vt:lpstr>Arial</vt:lpstr>
      <vt:lpstr>Calibri</vt:lpstr>
      <vt:lpstr>Music Subject for High School: Sharing Our Music Playlists! by Slidesgo</vt:lpstr>
      <vt:lpstr>Ứng Dụng Phát Nhạc Trực Tuyến và  Tích họp pLSA</vt:lpstr>
      <vt:lpstr>Mục tiêu: Hỗ trợ người dùng khám phá bài hát mới phù hợp với sở thích cá nhân. Ưu điểm: Dữ liệu âm nhạc dễ thu thập và trực quan hơn so với các lĩnh vực khác. Cá nhân hóa trải nghiệm, giúp nâng cao thời gian sử dụng dịch vụ. Ứng dụng: Các nền tảng nghe nhạc trực tuyến.</vt:lpstr>
      <vt:lpstr>Table of contents</vt:lpstr>
      <vt:lpstr>01</vt:lpstr>
      <vt:lpstr>Giới Thiệu</vt:lpstr>
      <vt:lpstr>Mục Tiêu của pLSA </vt:lpstr>
      <vt:lpstr>Các biến số </vt:lpstr>
      <vt:lpstr>Thuật Toán EM </vt:lpstr>
      <vt:lpstr>02</vt:lpstr>
      <vt:lpstr>PowerPoint Presentation</vt:lpstr>
      <vt:lpstr>Trang Chủ</vt:lpstr>
      <vt:lpstr>Chi tiết Album</vt:lpstr>
      <vt:lpstr>Phần Recommend</vt:lpstr>
      <vt:lpstr>03</vt:lpstr>
      <vt:lpstr>Dataset</vt:lpstr>
      <vt:lpstr>Dataset</vt:lpstr>
      <vt:lpstr>Kết Quả Model</vt:lpstr>
      <vt:lpstr>Kết Quả Model</vt:lpstr>
      <vt:lpstr>04</vt:lpstr>
      <vt:lpstr>Ưu Điểm</vt:lpstr>
      <vt:lpstr>Nhược Điểm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Ứng Dụng Phát Nhạc Trực Tuyến và  Hệ Thống Đề Xuất Nhạc</dc:title>
  <dc:creator>Admin</dc:creator>
  <cp:lastModifiedBy>Shirou Kurosaki</cp:lastModifiedBy>
  <cp:revision>23</cp:revision>
  <dcterms:modified xsi:type="dcterms:W3CDTF">2024-12-28T02:20:50Z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2024-10-10T13:50:13Z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c9fcfedb-4e71-4c4a-afc1-366d1d2359e2</vt:lpwstr>
  </property>
  <property fmtid="{D5CDD505-2E9C-101B-9397-08002B2CF9AE}" pid="7" name="MSIP_Label_defa4170-0d19-0005-0004-bc88714345d2_ActionId">
    <vt:lpwstr>e49a2997-bb8a-4731-8bfe-6508f12ffabf</vt:lpwstr>
  </property>
  <property fmtid="{D5CDD505-2E9C-101B-9397-08002B2CF9AE}" pid="8" name="MSIP_Label_defa4170-0d19-0005-0004-bc88714345d2_ContentBits">
    <vt:lpwstr>0</vt:lpwstr>
  </property>
</Properties>
</file>

<file path=docProps/thumbnail.jpeg>
</file>